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sldIdLst>
    <p:sldId id="695" r:id="rId2"/>
    <p:sldId id="731" r:id="rId3"/>
    <p:sldId id="738" r:id="rId4"/>
    <p:sldId id="703" r:id="rId5"/>
    <p:sldId id="697" r:id="rId6"/>
    <p:sldId id="698" r:id="rId7"/>
    <p:sldId id="699" r:id="rId8"/>
    <p:sldId id="700" r:id="rId9"/>
    <p:sldId id="701" r:id="rId10"/>
    <p:sldId id="728" r:id="rId11"/>
    <p:sldId id="733" r:id="rId12"/>
    <p:sldId id="734" r:id="rId13"/>
    <p:sldId id="735" r:id="rId14"/>
    <p:sldId id="736" r:id="rId15"/>
    <p:sldId id="732" r:id="rId16"/>
    <p:sldId id="746" r:id="rId17"/>
    <p:sldId id="747" r:id="rId18"/>
    <p:sldId id="767" r:id="rId19"/>
    <p:sldId id="768" r:id="rId20"/>
    <p:sldId id="769" r:id="rId21"/>
    <p:sldId id="702" r:id="rId22"/>
    <p:sldId id="740" r:id="rId23"/>
    <p:sldId id="741" r:id="rId24"/>
    <p:sldId id="742" r:id="rId25"/>
    <p:sldId id="706" r:id="rId26"/>
    <p:sldId id="707" r:id="rId27"/>
    <p:sldId id="708" r:id="rId28"/>
    <p:sldId id="729" r:id="rId29"/>
    <p:sldId id="730" r:id="rId30"/>
    <p:sldId id="710" r:id="rId31"/>
    <p:sldId id="711" r:id="rId32"/>
    <p:sldId id="712" r:id="rId33"/>
    <p:sldId id="745" r:id="rId34"/>
    <p:sldId id="743" r:id="rId35"/>
    <p:sldId id="704" r:id="rId36"/>
    <p:sldId id="705" r:id="rId37"/>
    <p:sldId id="717" r:id="rId38"/>
    <p:sldId id="718" r:id="rId39"/>
    <p:sldId id="771" r:id="rId40"/>
    <p:sldId id="770" r:id="rId41"/>
    <p:sldId id="772" r:id="rId42"/>
    <p:sldId id="724" r:id="rId43"/>
    <p:sldId id="719" r:id="rId44"/>
    <p:sldId id="720" r:id="rId45"/>
    <p:sldId id="725" r:id="rId46"/>
    <p:sldId id="726" r:id="rId47"/>
    <p:sldId id="727" r:id="rId48"/>
    <p:sldId id="739" r:id="rId49"/>
    <p:sldId id="737" r:id="rId50"/>
    <p:sldId id="748" r:id="rId51"/>
    <p:sldId id="749" r:id="rId52"/>
    <p:sldId id="750" r:id="rId53"/>
    <p:sldId id="752" r:id="rId54"/>
    <p:sldId id="753" r:id="rId55"/>
    <p:sldId id="759" r:id="rId56"/>
    <p:sldId id="751" r:id="rId57"/>
    <p:sldId id="754" r:id="rId58"/>
    <p:sldId id="755" r:id="rId59"/>
    <p:sldId id="756" r:id="rId60"/>
    <p:sldId id="757" r:id="rId61"/>
    <p:sldId id="758" r:id="rId62"/>
    <p:sldId id="760" r:id="rId63"/>
    <p:sldId id="762" r:id="rId64"/>
    <p:sldId id="761" r:id="rId65"/>
    <p:sldId id="763" r:id="rId66"/>
    <p:sldId id="764" r:id="rId67"/>
    <p:sldId id="773" r:id="rId68"/>
    <p:sldId id="765" r:id="rId69"/>
    <p:sldId id="766" r:id="rId70"/>
    <p:sldId id="774"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ejada.com/index.html" TargetMode="External"/><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Rectangle 7"/>
          <p:cNvSpPr>
            <a:spLocks noChangeArrowheads="1"/>
          </p:cNvSpPr>
          <p:nvPr userDrawn="1"/>
        </p:nvSpPr>
        <p:spPr bwMode="auto">
          <a:xfrm>
            <a:off x="8858251" y="1937257"/>
            <a:ext cx="287258" cy="584775"/>
          </a:xfrm>
          <a:prstGeom prst="rect">
            <a:avLst/>
          </a:prstGeom>
          <a:noFill/>
          <a:ln w="6350" algn="ctr">
            <a:noFill/>
            <a:miter lim="800000"/>
          </a:ln>
          <a:effectLst/>
        </p:spPr>
        <p:txBody>
          <a:bodyPr wrap="none" anchor="ctr">
            <a:spAutoFit/>
          </a:bodyPr>
          <a:lstStyle/>
          <a:p>
            <a:pPr>
              <a:defRPr/>
            </a:pPr>
            <a:r>
              <a:rPr lang="en-GB" altLang="ja-JP" sz="3200" b="1" dirty="0">
                <a:solidFill>
                  <a:srgbClr val="000080"/>
                </a:solidFill>
                <a:latin typeface="Times New Roman" pitchFamily="18" charset="0"/>
                <a:ea typeface="MS Mincho" pitchFamily="49" charset="-128"/>
                <a:cs typeface="Times New Roman" pitchFamily="18" charset="0"/>
                <a:sym typeface="Wingdings" panose="05000000000000000000" pitchFamily="2" charset="2"/>
              </a:rPr>
              <a:t> </a:t>
            </a:r>
            <a:endParaRPr lang="en-GB" altLang="ja-JP" sz="1800" dirty="0">
              <a:solidFill>
                <a:prstClr val="black"/>
              </a:solidFill>
              <a:ea typeface="MS Mincho" pitchFamily="49" charset="-128"/>
              <a:cs typeface="Times New Roman" pitchFamily="18" charset="0"/>
              <a:sym typeface="Wingdings" panose="05000000000000000000" pitchFamily="2" charset="2"/>
            </a:endParaRPr>
          </a:p>
        </p:txBody>
      </p:sp>
      <p:pic>
        <p:nvPicPr>
          <p:cNvPr id="7" name="Picture 11" descr="logo">
            <a:hlinkClick r:id="rId2"/>
          </p:cNvPr>
          <p:cNvPicPr>
            <a:picLocks noChangeAspect="1" noChangeArrowheads="1"/>
          </p:cNvPicPr>
          <p:nvPr userDrawn="1"/>
        </p:nvPicPr>
        <p:blipFill>
          <a:blip r:embed="rId3" cstate="print"/>
          <a:srcRect/>
          <a:stretch>
            <a:fillRect/>
          </a:stretch>
        </p:blipFill>
        <p:spPr bwMode="auto">
          <a:xfrm>
            <a:off x="474134" y="5603875"/>
            <a:ext cx="3826933" cy="933450"/>
          </a:xfrm>
          <a:prstGeom prst="rect">
            <a:avLst/>
          </a:prstGeom>
          <a:noFill/>
          <a:ln w="9525">
            <a:noFill/>
            <a:miter lim="800000"/>
            <a:headEnd/>
            <a:tailEnd/>
          </a:ln>
        </p:spPr>
      </p:pic>
      <p:sp>
        <p:nvSpPr>
          <p:cNvPr id="13" name="Line 10"/>
          <p:cNvSpPr>
            <a:spLocks noChangeShapeType="1"/>
          </p:cNvSpPr>
          <p:nvPr userDrawn="1"/>
        </p:nvSpPr>
        <p:spPr bwMode="auto">
          <a:xfrm>
            <a:off x="0" y="1600200"/>
            <a:ext cx="12192000" cy="0"/>
          </a:xfrm>
          <a:prstGeom prst="line">
            <a:avLst/>
          </a:prstGeom>
          <a:noFill/>
          <a:ln w="9525">
            <a:solidFill>
              <a:schemeClr val="accent1"/>
            </a:solidFill>
            <a:miter lim="800000"/>
          </a:ln>
          <a:effectLst/>
        </p:spPr>
        <p:txBody>
          <a:bodyPr wrap="none"/>
          <a:lstStyle/>
          <a:p>
            <a:pPr>
              <a:defRPr/>
            </a:pPr>
            <a:endParaRPr lang="en-GB" sz="1400" b="1" dirty="0">
              <a:solidFill>
                <a:prstClr val="black"/>
              </a:solidFill>
              <a:ea typeface="+mn-ea"/>
              <a:sym typeface="Wingdings" panose="05000000000000000000" pitchFamily="2" charset="2"/>
            </a:endParaRPr>
          </a:p>
        </p:txBody>
      </p:sp>
      <p:sp>
        <p:nvSpPr>
          <p:cNvPr id="14" name="Line 11"/>
          <p:cNvSpPr>
            <a:spLocks noChangeShapeType="1"/>
          </p:cNvSpPr>
          <p:nvPr userDrawn="1"/>
        </p:nvSpPr>
        <p:spPr bwMode="auto">
          <a:xfrm>
            <a:off x="0" y="5257800"/>
            <a:ext cx="12192000" cy="0"/>
          </a:xfrm>
          <a:prstGeom prst="line">
            <a:avLst/>
          </a:prstGeom>
          <a:noFill/>
          <a:ln w="6350">
            <a:solidFill>
              <a:schemeClr val="accent1"/>
            </a:solidFill>
            <a:miter lim="800000"/>
          </a:ln>
          <a:effectLst/>
        </p:spPr>
        <p:txBody>
          <a:bodyPr wrap="none"/>
          <a:lstStyle/>
          <a:p>
            <a:pPr>
              <a:defRPr/>
            </a:pPr>
            <a:endParaRPr lang="en-GB" sz="1400" b="1" dirty="0">
              <a:solidFill>
                <a:prstClr val="black"/>
              </a:solidFill>
              <a:ea typeface="+mn-ea"/>
              <a:sym typeface="Wingdings" panose="05000000000000000000" pitchFamily="2" charset="2"/>
            </a:endParaRPr>
          </a:p>
        </p:txBody>
      </p:sp>
      <p:pic>
        <p:nvPicPr>
          <p:cNvPr id="9" name="Picture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2010511"/>
            <a:ext cx="12192000"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44876" y="2642"/>
            <a:ext cx="8011885" cy="572175"/>
          </a:xfrm>
          <a:prstGeom prst="rect">
            <a:avLst/>
          </a:prstGeom>
        </p:spPr>
        <p:txBody>
          <a:bodyPr/>
          <a:lstStyle>
            <a:lvl1pPr>
              <a:defRPr sz="2800">
                <a:latin typeface="Calibri" panose="020F0502020204030204" pitchFamily="34" charset="0"/>
                <a:cs typeface="Calibri" panose="020F0502020204030204" pitchFamily="34" charset="0"/>
              </a:defRPr>
            </a:lvl1pPr>
          </a:lstStyle>
          <a:p>
            <a:r>
              <a:rPr lang="en-US" dirty="0"/>
              <a:t>Click to edit Master title style</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54513" y="159661"/>
            <a:ext cx="7392612" cy="658991"/>
          </a:xfrm>
          <a:prstGeom prst="rect">
            <a:avLst/>
          </a:prstGeom>
        </p:spPr>
        <p:txBody>
          <a:bodyPr/>
          <a:lstStyle>
            <a:lvl1pPr>
              <a:defRPr lang="en-GB" sz="3200" dirty="0">
                <a:solidFill>
                  <a:schemeClr val="tx2"/>
                </a:solidFill>
                <a:latin typeface="+mj-lt"/>
                <a:ea typeface="+mj-ea"/>
                <a:cs typeface="+mj-cs"/>
              </a:defRPr>
            </a:lvl1pPr>
          </a:lstStyle>
          <a:p>
            <a:r>
              <a:rPr lang="en-US" dirty="0"/>
              <a:t>Click to edit Master title style</a:t>
            </a:r>
            <a:endParaRPr lang="en-GB" dirty="0"/>
          </a:p>
        </p:txBody>
      </p:sp>
      <p:sp>
        <p:nvSpPr>
          <p:cNvPr id="3" name="Content Placeholder 2"/>
          <p:cNvSpPr>
            <a:spLocks noGrp="1"/>
          </p:cNvSpPr>
          <p:nvPr>
            <p:ph idx="1"/>
          </p:nvPr>
        </p:nvSpPr>
        <p:spPr>
          <a:xfrm>
            <a:off x="609600" y="937571"/>
            <a:ext cx="10972800" cy="5371813"/>
          </a:xfrm>
          <a:prstGeom prst="rect">
            <a:avLst/>
          </a:prstGeom>
        </p:spPr>
        <p:txBody>
          <a:bodyPr/>
          <a:lstStyle>
            <a:lvl1pPr marL="342900" indent="-342900">
              <a:buFont typeface="Wingdings" panose="05000000000000000000" pitchFamily="2" charset="2"/>
              <a:buChar char="Ø"/>
              <a:defRPr lang="en-US" sz="2600" dirty="0">
                <a:ln w="0"/>
                <a:solidFill>
                  <a:schemeClr val="accent1"/>
                </a:solidFill>
                <a:effectLst>
                  <a:outerShdw blurRad="38100" dist="25400" dir="5400000" algn="ctr" rotWithShape="0">
                    <a:srgbClr val="6E747A">
                      <a:alpha val="43000"/>
                    </a:srgbClr>
                  </a:outerShdw>
                </a:effectLst>
                <a:latin typeface="+mn-lt"/>
                <a:ea typeface="+mn-ea"/>
                <a:cs typeface="+mn-cs"/>
              </a:defRPr>
            </a:lvl1pPr>
            <a:lvl2pPr marL="742950" indent="-285750">
              <a:buFont typeface="Wingdings" panose="05000000000000000000" pitchFamily="2" charset="2"/>
              <a:buChar char="v"/>
              <a:defRPr lang="en-US" sz="1900" dirty="0">
                <a:ln w="0"/>
                <a:solidFill>
                  <a:schemeClr val="accent1"/>
                </a:solidFill>
                <a:effectLst>
                  <a:outerShdw blurRad="38100" dist="25400" dir="5400000" algn="ctr" rotWithShape="0">
                    <a:srgbClr val="6E747A">
                      <a:alpha val="43000"/>
                    </a:srgbClr>
                  </a:outerShdw>
                </a:effectLst>
                <a:latin typeface="+mn-lt"/>
                <a:cs typeface="+mn-cs"/>
              </a:defRPr>
            </a:lvl2pPr>
            <a:lvl3pPr>
              <a:defRPr lang="en-US" sz="1900" dirty="0">
                <a:ln w="0"/>
                <a:solidFill>
                  <a:schemeClr val="accent1"/>
                </a:solidFill>
                <a:effectLst>
                  <a:outerShdw blurRad="38100" dist="25400" dir="5400000" algn="ctr" rotWithShape="0">
                    <a:srgbClr val="6E747A">
                      <a:alpha val="43000"/>
                    </a:srgbClr>
                  </a:outerShdw>
                </a:effectLst>
                <a:latin typeface="+mn-lt"/>
                <a:cs typeface="+mn-cs"/>
              </a:defRPr>
            </a:lvl3pPr>
            <a:lvl4pPr>
              <a:defRPr lang="en-US" sz="1800" dirty="0">
                <a:ln w="0"/>
                <a:solidFill>
                  <a:schemeClr val="accent1"/>
                </a:solidFill>
                <a:effectLst>
                  <a:outerShdw blurRad="38100" dist="25400" dir="5400000" algn="ctr" rotWithShape="0">
                    <a:srgbClr val="6E747A">
                      <a:alpha val="43000"/>
                    </a:srgbClr>
                  </a:outerShdw>
                </a:effectLst>
                <a:latin typeface="+mn-lt"/>
                <a:cs typeface="+mn-cs"/>
              </a:defRPr>
            </a:lvl4pPr>
            <a:lvl5pPr>
              <a:defRPr lang="en-GB" sz="1800" dirty="0">
                <a:ln w="0"/>
                <a:solidFill>
                  <a:schemeClr val="accent1"/>
                </a:solidFill>
                <a:effectLst>
                  <a:outerShdw blurRad="38100" dist="25400" dir="5400000" algn="ctr" rotWithShape="0">
                    <a:srgbClr val="6E747A">
                      <a:alpha val="43000"/>
                    </a:srgbClr>
                  </a:outerShdw>
                </a:effectLst>
                <a:latin typeface="+mn-lt"/>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Slide Number Placeholder 5"/>
          <p:cNvSpPr>
            <a:spLocks noGrp="1"/>
          </p:cNvSpPr>
          <p:nvPr>
            <p:ph type="sldNum" sz="quarter" idx="12"/>
          </p:nvPr>
        </p:nvSpPr>
        <p:spPr>
          <a:xfrm>
            <a:off x="8737600" y="6399396"/>
            <a:ext cx="2844800" cy="252673"/>
          </a:xfrm>
          <a:prstGeom prst="rect">
            <a:avLst/>
          </a:prstGeom>
        </p:spPr>
        <p:txBody>
          <a:bodyPr/>
          <a:lstStyle>
            <a:lvl1pPr algn="r">
              <a:defRPr lang="ar-SA" sz="1200" kern="1200">
                <a:solidFill>
                  <a:srgbClr val="898989"/>
                </a:solidFill>
                <a:latin typeface="Arial" panose="02080604020202020204" pitchFamily="34" charset="0"/>
                <a:ea typeface="Arial" panose="02080604020202020204" pitchFamily="34" charset="0"/>
                <a:cs typeface="Arial" panose="02080604020202020204" pitchFamily="34" charset="0"/>
              </a:defRPr>
            </a:lvl1pPr>
          </a:lstStyle>
          <a:p>
            <a:pPr>
              <a:defRPr/>
            </a:pPr>
            <a:fld id="{6B6F2716-4E6B-4C71-95FA-3C6A4F375063}"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5" descr="EJADA Logo"/>
          <p:cNvPicPr>
            <a:picLocks noChangeAspect="1" noChangeArrowheads="1"/>
          </p:cNvPicPr>
          <p:nvPr/>
        </p:nvPicPr>
        <p:blipFill>
          <a:blip r:embed="rId5" cstate="print"/>
          <a:srcRect/>
          <a:stretch>
            <a:fillRect/>
          </a:stretch>
        </p:blipFill>
        <p:spPr bwMode="auto">
          <a:xfrm>
            <a:off x="0" y="0"/>
            <a:ext cx="2063749" cy="628073"/>
          </a:xfrm>
          <a:prstGeom prst="rect">
            <a:avLst/>
          </a:prstGeom>
          <a:noFill/>
          <a:ln w="9525">
            <a:noFill/>
            <a:miter lim="800000"/>
            <a:headEnd/>
            <a:tailEnd/>
          </a:ln>
        </p:spPr>
      </p:pic>
      <p:cxnSp>
        <p:nvCxnSpPr>
          <p:cNvPr id="3" name="Straight Connector 2"/>
          <p:cNvCxnSpPr/>
          <p:nvPr userDrawn="1"/>
        </p:nvCxnSpPr>
        <p:spPr>
          <a:xfrm flipV="1">
            <a:off x="92363" y="616235"/>
            <a:ext cx="12000345" cy="11838"/>
          </a:xfrm>
          <a:prstGeom prst="line">
            <a:avLst/>
          </a:prstGeom>
          <a:ln w="38100"/>
          <a:effectLst>
            <a:outerShdw blurRad="50800" dist="38100" dir="16200000" rotWithShape="0">
              <a:schemeClr val="tx2">
                <a:lumMod val="60000"/>
                <a:lumOff val="40000"/>
                <a:alpha val="40000"/>
              </a:schemeClr>
            </a:outerShdw>
          </a:effectLst>
          <a:scene3d>
            <a:camera prst="orthographicFront"/>
            <a:lightRig rig="threePt" dir="t"/>
          </a:scene3d>
          <a:sp3d extrusionH="76200">
            <a:bevelT w="133350" h="101600" prst="relaxedInset"/>
            <a:extrusionClr>
              <a:schemeClr val="tx2">
                <a:lumMod val="75000"/>
              </a:schemeClr>
            </a:extrusionClr>
          </a:sp3d>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entury Gothic" pitchFamily="34" charset="0"/>
          <a:cs typeface="Arial" panose="02080604020202020204" pitchFamily="34" charset="0"/>
        </a:defRPr>
      </a:lvl2pPr>
      <a:lvl3pPr algn="ctr" rtl="0" eaLnBrk="0" fontAlgn="base" hangingPunct="0">
        <a:spcBef>
          <a:spcPct val="0"/>
        </a:spcBef>
        <a:spcAft>
          <a:spcPct val="0"/>
        </a:spcAft>
        <a:defRPr sz="4400">
          <a:solidFill>
            <a:schemeClr val="tx2"/>
          </a:solidFill>
          <a:latin typeface="Century Gothic" pitchFamily="34" charset="0"/>
          <a:cs typeface="Arial" panose="02080604020202020204" pitchFamily="34" charset="0"/>
        </a:defRPr>
      </a:lvl3pPr>
      <a:lvl4pPr algn="ctr" rtl="0" eaLnBrk="0" fontAlgn="base" hangingPunct="0">
        <a:spcBef>
          <a:spcPct val="0"/>
        </a:spcBef>
        <a:spcAft>
          <a:spcPct val="0"/>
        </a:spcAft>
        <a:defRPr sz="4400">
          <a:solidFill>
            <a:schemeClr val="tx2"/>
          </a:solidFill>
          <a:latin typeface="Century Gothic" pitchFamily="34" charset="0"/>
          <a:cs typeface="Arial" panose="02080604020202020204" pitchFamily="34" charset="0"/>
        </a:defRPr>
      </a:lvl4pPr>
      <a:lvl5pPr algn="ctr" rtl="0" eaLnBrk="0" fontAlgn="base" hangingPunct="0">
        <a:spcBef>
          <a:spcPct val="0"/>
        </a:spcBef>
        <a:spcAft>
          <a:spcPct val="0"/>
        </a:spcAft>
        <a:defRPr sz="4400">
          <a:solidFill>
            <a:schemeClr val="tx2"/>
          </a:solidFill>
          <a:latin typeface="Century Gothic" pitchFamily="34" charset="0"/>
          <a:cs typeface="Arial" panose="02080604020202020204" pitchFamily="34" charset="0"/>
        </a:defRPr>
      </a:lvl5pPr>
      <a:lvl6pPr marL="457200" algn="ctr" rtl="0" fontAlgn="base">
        <a:spcBef>
          <a:spcPct val="0"/>
        </a:spcBef>
        <a:spcAft>
          <a:spcPct val="0"/>
        </a:spcAft>
        <a:defRPr sz="4400">
          <a:solidFill>
            <a:schemeClr val="tx2"/>
          </a:solidFill>
          <a:latin typeface="Arial" panose="02080604020202020204" pitchFamily="34" charset="0"/>
          <a:cs typeface="Arial" panose="02080604020202020204" pitchFamily="34" charset="0"/>
        </a:defRPr>
      </a:lvl6pPr>
      <a:lvl7pPr marL="914400" algn="ctr" rtl="0" fontAlgn="base">
        <a:spcBef>
          <a:spcPct val="0"/>
        </a:spcBef>
        <a:spcAft>
          <a:spcPct val="0"/>
        </a:spcAft>
        <a:defRPr sz="4400">
          <a:solidFill>
            <a:schemeClr val="tx2"/>
          </a:solidFill>
          <a:latin typeface="Arial" panose="02080604020202020204" pitchFamily="34" charset="0"/>
          <a:cs typeface="Arial" panose="02080604020202020204" pitchFamily="34" charset="0"/>
        </a:defRPr>
      </a:lvl7pPr>
      <a:lvl8pPr marL="1371600" algn="ctr" rtl="0" fontAlgn="base">
        <a:spcBef>
          <a:spcPct val="0"/>
        </a:spcBef>
        <a:spcAft>
          <a:spcPct val="0"/>
        </a:spcAft>
        <a:defRPr sz="4400">
          <a:solidFill>
            <a:schemeClr val="tx2"/>
          </a:solidFill>
          <a:latin typeface="Arial" panose="02080604020202020204" pitchFamily="34" charset="0"/>
          <a:cs typeface="Arial" panose="02080604020202020204" pitchFamily="34" charset="0"/>
        </a:defRPr>
      </a:lvl8pPr>
      <a:lvl9pPr marL="1828800" algn="ctr" rtl="0" fontAlgn="base">
        <a:spcBef>
          <a:spcPct val="0"/>
        </a:spcBef>
        <a:spcAft>
          <a:spcPct val="0"/>
        </a:spcAft>
        <a:defRPr sz="4400">
          <a:solidFill>
            <a:schemeClr val="tx2"/>
          </a:solidFill>
          <a:latin typeface="Arial" panose="02080604020202020204" pitchFamily="34" charset="0"/>
          <a:cs typeface="Arial" panose="0208060402020202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elastic/elasticsearch" TargetMode="External"/><Relationship Id="rId2" Type="http://schemas.openxmlformats.org/officeDocument/2006/relationships/hyperlink" Target="https://www.elastic.co/pricing/" TargetMode="Externa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hyperlink" Target="https://cloud.elastic.co/pricin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aws.amazon.com/msk/pricing/"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opster.com/guides/elasticsearch/glossary/elasticsearch-cluster" TargetMode="External"/><Relationship Id="rId2" Type="http://schemas.openxmlformats.org/officeDocument/2006/relationships/hyperlink" Target="https://opster.com/guides/opensearch/opensearch-basics/queue" TargetMode="External"/><Relationship Id="rId1" Type="http://schemas.openxmlformats.org/officeDocument/2006/relationships/slideLayout" Target="../slideLayouts/slideLayout3.xml"/><Relationship Id="rId4" Type="http://schemas.openxmlformats.org/officeDocument/2006/relationships/hyperlink" Target="https://opster.com/guides/elasticsearch/glossary/elasticsearch-lucene/#:~:text=Lucene%20or%20Apache%20Lucene%20is,search%20engine%20for%20scaling%20horizontally."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www.elastic.co/guide/en/elasticsearch/reference/8.5/multi-fields.html" TargetMode="External"/><Relationship Id="rId2" Type="http://schemas.openxmlformats.org/officeDocument/2006/relationships/hyperlink" Target="https://www.elastic.co/guide/en/elasticsearch/reference/8.5/analysis-standard-analyzer.html"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hyperlink" Target="https://www.confluent.io/blog/hands-free-kafka-replication-a-lesson-in-operational-simplicity/#:~:text=KAFKA%20REPLICATION:%200%20TO%2060%20IN%201%20MINUTE&amp;text=Every%20topic%20partition%20in%20Kafka,in%20the%20presence%20of%20failures."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emmadinishanth.medium.com/kafka-producer-error-handling-retry-and-recovery-5e4943c914e0"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ssudan16.medium.com/exactly-once-processing-in-kafka-explained-66ecc41a8548#:~:text=To%20achieve%20Exactly%2DOnce%20Processing%2C%20the%20producer%20maintains%20Sequence%20Number,Partition%20combination%20in%20the%20producer." TargetMode="External"/><Relationship Id="rId2" Type="http://schemas.openxmlformats.org/officeDocument/2006/relationships/hyperlink" Target="https://i-topolev-vladimir.medium.com/how-to-handle-duplicate-messages-and-message-ordering-in-kafka-82e2fef82025"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0" y="5297715"/>
            <a:ext cx="9144000" cy="449943"/>
          </a:xfrm>
          <a:prstGeom prst="rect">
            <a:avLst/>
          </a:prstGeom>
          <a:ln w="25400">
            <a:noFill/>
          </a:ln>
        </p:spPr>
        <p:txBody>
          <a:bodyPr wrap="square">
            <a:noAutofit/>
          </a:bodyPr>
          <a:lstStyle/>
          <a:p>
            <a:pPr marL="0" marR="0" lvl="0" indent="0" algn="ctr" defTabSz="914400" rtl="0" eaLnBrk="1" fontAlgn="auto" latinLnBrk="0" hangingPunct="1">
              <a:lnSpc>
                <a:spcPct val="150000"/>
              </a:lnSpc>
              <a:spcBef>
                <a:spcPts val="0"/>
              </a:spcBef>
              <a:spcAft>
                <a:spcPts val="0"/>
              </a:spcAft>
              <a:buClrTx/>
              <a:buSzTx/>
              <a:buFont typeface="Wingdings" panose="05000000000000000000" pitchFamily="2" charset="2"/>
              <a:buNone/>
              <a:defRPr/>
            </a:pP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sym typeface="Wingdings" panose="05000000000000000000" pitchFamily="2" charset="2"/>
              </a:rPr>
              <a:t>Dec 2022</a:t>
            </a:r>
          </a:p>
          <a:p>
            <a:pPr marL="0" marR="0" lvl="0" indent="0" algn="ctr" defTabSz="914400" rtl="0" eaLnBrk="1" fontAlgn="auto" latinLnBrk="0" hangingPunct="1">
              <a:lnSpc>
                <a:spcPct val="150000"/>
              </a:lnSpc>
              <a:spcBef>
                <a:spcPts val="0"/>
              </a:spcBef>
              <a:spcAft>
                <a:spcPts val="0"/>
              </a:spcAft>
              <a:buClrTx/>
              <a:buSzTx/>
              <a:buFont typeface="Wingdings" panose="05000000000000000000" pitchFamily="2" charset="2"/>
              <a:buNone/>
              <a:defRPr/>
            </a:pPr>
            <a:endPar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sym typeface="Wingdings" panose="05000000000000000000" pitchFamily="2" charset="2"/>
            </a:endParaRPr>
          </a:p>
          <a:p>
            <a:pPr marL="0" marR="0" lvl="0" indent="0" algn="ctr" defTabSz="914400" rtl="0" eaLnBrk="1" fontAlgn="auto" latinLnBrk="0" hangingPunct="1">
              <a:lnSpc>
                <a:spcPct val="150000"/>
              </a:lnSpc>
              <a:spcBef>
                <a:spcPts val="0"/>
              </a:spcBef>
              <a:spcAft>
                <a:spcPts val="0"/>
              </a:spcAft>
              <a:buClrTx/>
              <a:buSzTx/>
              <a:buFont typeface="Wingdings" panose="05000000000000000000" pitchFamily="2" charset="2"/>
              <a:buNone/>
              <a:defRPr/>
            </a:pPr>
            <a:endPar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sym typeface="Wingdings" panose="05000000000000000000" pitchFamily="2" charset="2"/>
            </a:endParaRPr>
          </a:p>
          <a:p>
            <a:pPr marL="0" marR="0" lvl="0" indent="0" algn="ctr" defTabSz="914400" rtl="0" eaLnBrk="1" fontAlgn="auto" latinLnBrk="0" hangingPunct="1">
              <a:lnSpc>
                <a:spcPct val="150000"/>
              </a:lnSpc>
              <a:spcBef>
                <a:spcPts val="0"/>
              </a:spcBef>
              <a:spcAft>
                <a:spcPts val="0"/>
              </a:spcAft>
              <a:buClrTx/>
              <a:buSzTx/>
              <a:buFont typeface="Wingdings" panose="05000000000000000000" pitchFamily="2" charset="2"/>
              <a:buNone/>
              <a:defRPr/>
            </a:pPr>
            <a:endPar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sym typeface="Wingdings" panose="05000000000000000000" pitchFamily="2" charset="2"/>
            </a:endParaRPr>
          </a:p>
        </p:txBody>
      </p:sp>
      <p:pic>
        <p:nvPicPr>
          <p:cNvPr id="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6723" y="0"/>
            <a:ext cx="1924050" cy="741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ctrTitle" idx="4294967295"/>
          </p:nvPr>
        </p:nvSpPr>
        <p:spPr>
          <a:xfrm>
            <a:off x="0" y="656920"/>
            <a:ext cx="12192000" cy="1040069"/>
          </a:xfrm>
          <a:prstGeom prst="rect">
            <a:avLst/>
          </a:prstGeom>
        </p:spPr>
        <p:txBody>
          <a:bodyPr>
            <a:noAutofit/>
          </a:bodyPr>
          <a:lstStyle/>
          <a:p>
            <a:r>
              <a:rPr lang="en-US" sz="3200" dirty="0"/>
              <a:t>Elastic Search Investigation</a:t>
            </a:r>
          </a:p>
        </p:txBody>
      </p:sp>
      <p:sp>
        <p:nvSpPr>
          <p:cNvPr id="4" name="Rectangle 2"/>
          <p:cNvSpPr>
            <a:spLocks noChangeArrowheads="1"/>
          </p:cNvSpPr>
          <p:nvPr/>
        </p:nvSpPr>
        <p:spPr bwMode="auto">
          <a:xfrm>
            <a:off x="9066397" y="556299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entury Gothic"/>
              <a:ea typeface="+mn-ea"/>
              <a:cs typeface="+mn-cs"/>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7FA4-118A-EFCE-2D65-8EAF961738C3}"/>
              </a:ext>
            </a:extLst>
          </p:cNvPr>
          <p:cNvSpPr>
            <a:spLocks noGrp="1"/>
          </p:cNvSpPr>
          <p:nvPr>
            <p:ph type="title"/>
          </p:nvPr>
        </p:nvSpPr>
        <p:spPr>
          <a:xfrm>
            <a:off x="2573563" y="0"/>
            <a:ext cx="7392612" cy="658991"/>
          </a:xfrm>
        </p:spPr>
        <p:txBody>
          <a:bodyPr/>
          <a:lstStyle/>
          <a:p>
            <a:r>
              <a:rPr lang="en-US" dirty="0"/>
              <a:t>Elastic Search with Kibana</a:t>
            </a:r>
          </a:p>
        </p:txBody>
      </p:sp>
      <p:pic>
        <p:nvPicPr>
          <p:cNvPr id="4" name="Picture 3" descr="Diagram&#10;&#10;Description automatically generated">
            <a:extLst>
              <a:ext uri="{FF2B5EF4-FFF2-40B4-BE49-F238E27FC236}">
                <a16:creationId xmlns:a16="http://schemas.microsoft.com/office/drawing/2014/main" id="{96EB703E-8221-7365-06C3-46488552FC88}"/>
              </a:ext>
            </a:extLst>
          </p:cNvPr>
          <p:cNvPicPr>
            <a:picLocks noChangeAspect="1"/>
          </p:cNvPicPr>
          <p:nvPr/>
        </p:nvPicPr>
        <p:blipFill>
          <a:blip r:embed="rId2"/>
          <a:stretch>
            <a:fillRect/>
          </a:stretch>
        </p:blipFill>
        <p:spPr>
          <a:xfrm>
            <a:off x="3245000" y="1208333"/>
            <a:ext cx="5701999" cy="4606834"/>
          </a:xfrm>
          <a:prstGeom prst="rect">
            <a:avLst/>
          </a:prstGeom>
        </p:spPr>
      </p:pic>
    </p:spTree>
    <p:extLst>
      <p:ext uri="{BB962C8B-B14F-4D97-AF65-F5344CB8AC3E}">
        <p14:creationId xmlns:p14="http://schemas.microsoft.com/office/powerpoint/2010/main" val="1996260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7FA4-118A-EFCE-2D65-8EAF961738C3}"/>
              </a:ext>
            </a:extLst>
          </p:cNvPr>
          <p:cNvSpPr>
            <a:spLocks noGrp="1"/>
          </p:cNvSpPr>
          <p:nvPr>
            <p:ph type="title"/>
          </p:nvPr>
        </p:nvSpPr>
        <p:spPr>
          <a:xfrm>
            <a:off x="2573563" y="0"/>
            <a:ext cx="7392612" cy="658991"/>
          </a:xfrm>
        </p:spPr>
        <p:txBody>
          <a:bodyPr/>
          <a:lstStyle/>
          <a:p>
            <a:r>
              <a:rPr lang="en-US" dirty="0"/>
              <a:t>Elastic Search with Kibana</a:t>
            </a:r>
          </a:p>
        </p:txBody>
      </p:sp>
      <p:pic>
        <p:nvPicPr>
          <p:cNvPr id="3" name="Picture 2">
            <a:extLst>
              <a:ext uri="{FF2B5EF4-FFF2-40B4-BE49-F238E27FC236}">
                <a16:creationId xmlns:a16="http://schemas.microsoft.com/office/drawing/2014/main" id="{69A4CF16-7390-006F-183B-34E3EC05E94F}"/>
              </a:ext>
            </a:extLst>
          </p:cNvPr>
          <p:cNvPicPr>
            <a:picLocks noChangeAspect="1"/>
          </p:cNvPicPr>
          <p:nvPr/>
        </p:nvPicPr>
        <p:blipFill>
          <a:blip r:embed="rId2"/>
          <a:stretch>
            <a:fillRect/>
          </a:stretch>
        </p:blipFill>
        <p:spPr>
          <a:xfrm>
            <a:off x="3660000" y="754970"/>
            <a:ext cx="4678988" cy="2601115"/>
          </a:xfrm>
          <a:prstGeom prst="rect">
            <a:avLst/>
          </a:prstGeom>
        </p:spPr>
      </p:pic>
      <p:pic>
        <p:nvPicPr>
          <p:cNvPr id="5" name="Picture 4">
            <a:extLst>
              <a:ext uri="{FF2B5EF4-FFF2-40B4-BE49-F238E27FC236}">
                <a16:creationId xmlns:a16="http://schemas.microsoft.com/office/drawing/2014/main" id="{C3B6CF44-C1D7-FE6A-0558-03189B7C210C}"/>
              </a:ext>
            </a:extLst>
          </p:cNvPr>
          <p:cNvPicPr>
            <a:picLocks noChangeAspect="1"/>
          </p:cNvPicPr>
          <p:nvPr/>
        </p:nvPicPr>
        <p:blipFill>
          <a:blip r:embed="rId3"/>
          <a:stretch>
            <a:fillRect/>
          </a:stretch>
        </p:blipFill>
        <p:spPr>
          <a:xfrm>
            <a:off x="3659999" y="3429000"/>
            <a:ext cx="4678988" cy="2567676"/>
          </a:xfrm>
          <a:prstGeom prst="rect">
            <a:avLst/>
          </a:prstGeom>
        </p:spPr>
      </p:pic>
      <p:sp>
        <p:nvSpPr>
          <p:cNvPr id="6" name="TextBox 5">
            <a:extLst>
              <a:ext uri="{FF2B5EF4-FFF2-40B4-BE49-F238E27FC236}">
                <a16:creationId xmlns:a16="http://schemas.microsoft.com/office/drawing/2014/main" id="{AB78A9A2-1D4D-4B61-3204-E527F0449216}"/>
              </a:ext>
            </a:extLst>
          </p:cNvPr>
          <p:cNvSpPr txBox="1"/>
          <p:nvPr/>
        </p:nvSpPr>
        <p:spPr>
          <a:xfrm>
            <a:off x="4236127" y="6107837"/>
            <a:ext cx="6702642" cy="338554"/>
          </a:xfrm>
          <a:prstGeom prst="rect">
            <a:avLst/>
          </a:prstGeom>
          <a:noFill/>
        </p:spPr>
        <p:txBody>
          <a:bodyPr wrap="square" rtlCol="0">
            <a:spAutoFit/>
          </a:bodyPr>
          <a:lstStyle/>
          <a:p>
            <a:pPr eaLnBrk="0" fontAlgn="base" hangingPunct="0">
              <a:spcBef>
                <a:spcPct val="20000"/>
              </a:spcBef>
              <a:spcAft>
                <a:spcPct val="0"/>
              </a:spcAft>
            </a:pPr>
            <a:r>
              <a:rPr lang="en-US" sz="1600" dirty="0">
                <a:ln w="0"/>
                <a:solidFill>
                  <a:schemeClr val="accent1"/>
                </a:solidFill>
                <a:cs typeface="Times New Roman" pitchFamily="18" charset="0"/>
              </a:rPr>
              <a:t>Visualization of Records in Kibana</a:t>
            </a:r>
          </a:p>
        </p:txBody>
      </p:sp>
    </p:spTree>
    <p:extLst>
      <p:ext uri="{BB962C8B-B14F-4D97-AF65-F5344CB8AC3E}">
        <p14:creationId xmlns:p14="http://schemas.microsoft.com/office/powerpoint/2010/main" val="227945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7FA4-118A-EFCE-2D65-8EAF961738C3}"/>
              </a:ext>
            </a:extLst>
          </p:cNvPr>
          <p:cNvSpPr>
            <a:spLocks noGrp="1"/>
          </p:cNvSpPr>
          <p:nvPr>
            <p:ph type="title"/>
          </p:nvPr>
        </p:nvSpPr>
        <p:spPr>
          <a:xfrm>
            <a:off x="2573563" y="0"/>
            <a:ext cx="7392612" cy="658991"/>
          </a:xfrm>
        </p:spPr>
        <p:txBody>
          <a:bodyPr/>
          <a:lstStyle/>
          <a:p>
            <a:r>
              <a:rPr lang="en-US"/>
              <a:t>Elastic Search with Kibana</a:t>
            </a:r>
            <a:endParaRPr lang="en-US" dirty="0"/>
          </a:p>
        </p:txBody>
      </p:sp>
      <p:pic>
        <p:nvPicPr>
          <p:cNvPr id="4" name="Picture 3">
            <a:extLst>
              <a:ext uri="{FF2B5EF4-FFF2-40B4-BE49-F238E27FC236}">
                <a16:creationId xmlns:a16="http://schemas.microsoft.com/office/drawing/2014/main" id="{39EE879C-8C9E-A367-78B1-22FB83120359}"/>
              </a:ext>
            </a:extLst>
          </p:cNvPr>
          <p:cNvPicPr>
            <a:picLocks noChangeAspect="1"/>
          </p:cNvPicPr>
          <p:nvPr/>
        </p:nvPicPr>
        <p:blipFill>
          <a:blip r:embed="rId2"/>
          <a:stretch>
            <a:fillRect/>
          </a:stretch>
        </p:blipFill>
        <p:spPr>
          <a:xfrm>
            <a:off x="1138166" y="1276072"/>
            <a:ext cx="9915668" cy="4547679"/>
          </a:xfrm>
          <a:prstGeom prst="rect">
            <a:avLst/>
          </a:prstGeom>
        </p:spPr>
      </p:pic>
      <p:sp>
        <p:nvSpPr>
          <p:cNvPr id="9" name="TextBox 8">
            <a:extLst>
              <a:ext uri="{FF2B5EF4-FFF2-40B4-BE49-F238E27FC236}">
                <a16:creationId xmlns:a16="http://schemas.microsoft.com/office/drawing/2014/main" id="{12F15679-29F1-0869-532F-7F8B54F1DB3A}"/>
              </a:ext>
            </a:extLst>
          </p:cNvPr>
          <p:cNvSpPr txBox="1"/>
          <p:nvPr/>
        </p:nvSpPr>
        <p:spPr>
          <a:xfrm>
            <a:off x="4236127" y="6107837"/>
            <a:ext cx="6702642" cy="338554"/>
          </a:xfrm>
          <a:prstGeom prst="rect">
            <a:avLst/>
          </a:prstGeom>
          <a:noFill/>
        </p:spPr>
        <p:txBody>
          <a:bodyPr wrap="square" rtlCol="0">
            <a:spAutoFit/>
          </a:bodyPr>
          <a:lstStyle/>
          <a:p>
            <a:pPr eaLnBrk="0" fontAlgn="base" hangingPunct="0">
              <a:spcBef>
                <a:spcPct val="20000"/>
              </a:spcBef>
              <a:spcAft>
                <a:spcPct val="0"/>
              </a:spcAft>
            </a:pPr>
            <a:r>
              <a:rPr lang="en-US" sz="1600" dirty="0">
                <a:ln w="0"/>
                <a:solidFill>
                  <a:schemeClr val="accent1"/>
                </a:solidFill>
                <a:cs typeface="Times New Roman" pitchFamily="18" charset="0"/>
              </a:rPr>
              <a:t>Visualization of Records in Kibana</a:t>
            </a:r>
          </a:p>
        </p:txBody>
      </p:sp>
    </p:spTree>
    <p:extLst>
      <p:ext uri="{BB962C8B-B14F-4D97-AF65-F5344CB8AC3E}">
        <p14:creationId xmlns:p14="http://schemas.microsoft.com/office/powerpoint/2010/main" val="36940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7FA4-118A-EFCE-2D65-8EAF961738C3}"/>
              </a:ext>
            </a:extLst>
          </p:cNvPr>
          <p:cNvSpPr>
            <a:spLocks noGrp="1"/>
          </p:cNvSpPr>
          <p:nvPr>
            <p:ph type="title"/>
          </p:nvPr>
        </p:nvSpPr>
        <p:spPr>
          <a:xfrm>
            <a:off x="2573563" y="0"/>
            <a:ext cx="7392612" cy="658991"/>
          </a:xfrm>
        </p:spPr>
        <p:txBody>
          <a:bodyPr/>
          <a:lstStyle/>
          <a:p>
            <a:r>
              <a:rPr lang="en-US"/>
              <a:t>Elastic Search with Kibana</a:t>
            </a:r>
            <a:endParaRPr lang="en-US" dirty="0"/>
          </a:p>
        </p:txBody>
      </p:sp>
      <p:pic>
        <p:nvPicPr>
          <p:cNvPr id="6" name="Picture 5">
            <a:extLst>
              <a:ext uri="{FF2B5EF4-FFF2-40B4-BE49-F238E27FC236}">
                <a16:creationId xmlns:a16="http://schemas.microsoft.com/office/drawing/2014/main" id="{00FCF1EE-2326-74C4-2353-E989D5576CBA}"/>
              </a:ext>
            </a:extLst>
          </p:cNvPr>
          <p:cNvPicPr>
            <a:picLocks noChangeAspect="1"/>
          </p:cNvPicPr>
          <p:nvPr/>
        </p:nvPicPr>
        <p:blipFill>
          <a:blip r:embed="rId2"/>
          <a:stretch>
            <a:fillRect/>
          </a:stretch>
        </p:blipFill>
        <p:spPr>
          <a:xfrm>
            <a:off x="1503213" y="1157232"/>
            <a:ext cx="9185574" cy="4282735"/>
          </a:xfrm>
          <a:prstGeom prst="rect">
            <a:avLst/>
          </a:prstGeom>
        </p:spPr>
      </p:pic>
      <p:sp>
        <p:nvSpPr>
          <p:cNvPr id="3" name="TextBox 2">
            <a:extLst>
              <a:ext uri="{FF2B5EF4-FFF2-40B4-BE49-F238E27FC236}">
                <a16:creationId xmlns:a16="http://schemas.microsoft.com/office/drawing/2014/main" id="{DFC4EC2F-09EA-B780-3084-DA0B0F22CF31}"/>
              </a:ext>
            </a:extLst>
          </p:cNvPr>
          <p:cNvSpPr txBox="1"/>
          <p:nvPr/>
        </p:nvSpPr>
        <p:spPr>
          <a:xfrm>
            <a:off x="3916531" y="5928377"/>
            <a:ext cx="6702642" cy="338554"/>
          </a:xfrm>
          <a:prstGeom prst="rect">
            <a:avLst/>
          </a:prstGeom>
          <a:noFill/>
        </p:spPr>
        <p:txBody>
          <a:bodyPr wrap="square" rtlCol="0">
            <a:spAutoFit/>
          </a:bodyPr>
          <a:lstStyle/>
          <a:p>
            <a:pPr eaLnBrk="0" fontAlgn="base" hangingPunct="0">
              <a:spcBef>
                <a:spcPct val="20000"/>
              </a:spcBef>
              <a:spcAft>
                <a:spcPct val="0"/>
              </a:spcAft>
            </a:pPr>
            <a:r>
              <a:rPr lang="en-US" sz="1600" dirty="0">
                <a:ln w="0"/>
                <a:solidFill>
                  <a:schemeClr val="accent1"/>
                </a:solidFill>
                <a:cs typeface="Times New Roman" pitchFamily="18" charset="0"/>
              </a:rPr>
              <a:t>Filtering Visualized Records in Kibana</a:t>
            </a:r>
          </a:p>
        </p:txBody>
      </p:sp>
    </p:spTree>
    <p:extLst>
      <p:ext uri="{BB962C8B-B14F-4D97-AF65-F5344CB8AC3E}">
        <p14:creationId xmlns:p14="http://schemas.microsoft.com/office/powerpoint/2010/main" val="1081675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7FA4-118A-EFCE-2D65-8EAF961738C3}"/>
              </a:ext>
            </a:extLst>
          </p:cNvPr>
          <p:cNvSpPr>
            <a:spLocks noGrp="1"/>
          </p:cNvSpPr>
          <p:nvPr>
            <p:ph type="title"/>
          </p:nvPr>
        </p:nvSpPr>
        <p:spPr>
          <a:xfrm>
            <a:off x="2573563" y="0"/>
            <a:ext cx="7392612" cy="658991"/>
          </a:xfrm>
        </p:spPr>
        <p:txBody>
          <a:bodyPr/>
          <a:lstStyle/>
          <a:p>
            <a:r>
              <a:rPr lang="en-US"/>
              <a:t>Elastic Search with Kibana</a:t>
            </a:r>
            <a:endParaRPr lang="en-US" dirty="0"/>
          </a:p>
        </p:txBody>
      </p:sp>
      <p:pic>
        <p:nvPicPr>
          <p:cNvPr id="7" name="Picture 6">
            <a:extLst>
              <a:ext uri="{FF2B5EF4-FFF2-40B4-BE49-F238E27FC236}">
                <a16:creationId xmlns:a16="http://schemas.microsoft.com/office/drawing/2014/main" id="{F7FE319C-3ED3-0D72-F327-161C71CA5C4C}"/>
              </a:ext>
            </a:extLst>
          </p:cNvPr>
          <p:cNvPicPr>
            <a:picLocks noChangeAspect="1"/>
          </p:cNvPicPr>
          <p:nvPr/>
        </p:nvPicPr>
        <p:blipFill>
          <a:blip r:embed="rId2"/>
          <a:stretch>
            <a:fillRect/>
          </a:stretch>
        </p:blipFill>
        <p:spPr>
          <a:xfrm>
            <a:off x="1133789" y="1164082"/>
            <a:ext cx="9924422" cy="4529835"/>
          </a:xfrm>
          <a:prstGeom prst="rect">
            <a:avLst/>
          </a:prstGeom>
        </p:spPr>
      </p:pic>
      <p:sp>
        <p:nvSpPr>
          <p:cNvPr id="3" name="TextBox 2">
            <a:extLst>
              <a:ext uri="{FF2B5EF4-FFF2-40B4-BE49-F238E27FC236}">
                <a16:creationId xmlns:a16="http://schemas.microsoft.com/office/drawing/2014/main" id="{0F89B560-A472-FBDF-5887-E6F104101339}"/>
              </a:ext>
            </a:extLst>
          </p:cNvPr>
          <p:cNvSpPr txBox="1"/>
          <p:nvPr/>
        </p:nvSpPr>
        <p:spPr>
          <a:xfrm>
            <a:off x="3801121" y="6029731"/>
            <a:ext cx="6702642" cy="338554"/>
          </a:xfrm>
          <a:prstGeom prst="rect">
            <a:avLst/>
          </a:prstGeom>
          <a:noFill/>
        </p:spPr>
        <p:txBody>
          <a:bodyPr wrap="square" rtlCol="0">
            <a:spAutoFit/>
          </a:bodyPr>
          <a:lstStyle/>
          <a:p>
            <a:pPr eaLnBrk="0" fontAlgn="base" hangingPunct="0">
              <a:spcBef>
                <a:spcPct val="20000"/>
              </a:spcBef>
              <a:spcAft>
                <a:spcPct val="0"/>
              </a:spcAft>
            </a:pPr>
            <a:r>
              <a:rPr lang="en-US" sz="1600" dirty="0">
                <a:ln w="0"/>
                <a:solidFill>
                  <a:schemeClr val="accent1"/>
                </a:solidFill>
                <a:cs typeface="Times New Roman" pitchFamily="18" charset="0"/>
              </a:rPr>
              <a:t>Visualized Records after Filtration in Kibana</a:t>
            </a:r>
          </a:p>
        </p:txBody>
      </p:sp>
    </p:spTree>
    <p:extLst>
      <p:ext uri="{BB962C8B-B14F-4D97-AF65-F5344CB8AC3E}">
        <p14:creationId xmlns:p14="http://schemas.microsoft.com/office/powerpoint/2010/main" val="1173893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7FA4-118A-EFCE-2D65-8EAF961738C3}"/>
              </a:ext>
            </a:extLst>
          </p:cNvPr>
          <p:cNvSpPr>
            <a:spLocks noGrp="1"/>
          </p:cNvSpPr>
          <p:nvPr>
            <p:ph type="title"/>
          </p:nvPr>
        </p:nvSpPr>
        <p:spPr>
          <a:xfrm>
            <a:off x="2573563" y="0"/>
            <a:ext cx="7392612" cy="658991"/>
          </a:xfrm>
        </p:spPr>
        <p:txBody>
          <a:bodyPr/>
          <a:lstStyle/>
          <a:p>
            <a:r>
              <a:rPr lang="en-US" dirty="0"/>
              <a:t>Elastic Search with Kibana</a:t>
            </a:r>
          </a:p>
        </p:txBody>
      </p:sp>
      <p:pic>
        <p:nvPicPr>
          <p:cNvPr id="5" name="Picture 4">
            <a:extLst>
              <a:ext uri="{FF2B5EF4-FFF2-40B4-BE49-F238E27FC236}">
                <a16:creationId xmlns:a16="http://schemas.microsoft.com/office/drawing/2014/main" id="{23071733-87A2-CEAA-A24D-86DB00E90D53}"/>
              </a:ext>
            </a:extLst>
          </p:cNvPr>
          <p:cNvPicPr>
            <a:picLocks noChangeAspect="1"/>
          </p:cNvPicPr>
          <p:nvPr/>
        </p:nvPicPr>
        <p:blipFill>
          <a:blip r:embed="rId2"/>
          <a:stretch>
            <a:fillRect/>
          </a:stretch>
        </p:blipFill>
        <p:spPr>
          <a:xfrm>
            <a:off x="1757402" y="1359595"/>
            <a:ext cx="8677195" cy="4002518"/>
          </a:xfrm>
          <a:prstGeom prst="rect">
            <a:avLst/>
          </a:prstGeom>
        </p:spPr>
      </p:pic>
      <p:sp>
        <p:nvSpPr>
          <p:cNvPr id="9" name="TextBox 8">
            <a:extLst>
              <a:ext uri="{FF2B5EF4-FFF2-40B4-BE49-F238E27FC236}">
                <a16:creationId xmlns:a16="http://schemas.microsoft.com/office/drawing/2014/main" id="{459B40AF-332A-3FC1-4102-61C4402BB943}"/>
              </a:ext>
            </a:extLst>
          </p:cNvPr>
          <p:cNvSpPr txBox="1"/>
          <p:nvPr/>
        </p:nvSpPr>
        <p:spPr>
          <a:xfrm>
            <a:off x="4413680" y="5639113"/>
            <a:ext cx="6702642" cy="338554"/>
          </a:xfrm>
          <a:prstGeom prst="rect">
            <a:avLst/>
          </a:prstGeom>
          <a:noFill/>
        </p:spPr>
        <p:txBody>
          <a:bodyPr wrap="square" rtlCol="0">
            <a:spAutoFit/>
          </a:bodyPr>
          <a:lstStyle/>
          <a:p>
            <a:pPr eaLnBrk="0" fontAlgn="base" hangingPunct="0">
              <a:spcBef>
                <a:spcPct val="20000"/>
              </a:spcBef>
              <a:spcAft>
                <a:spcPct val="0"/>
              </a:spcAft>
            </a:pPr>
            <a:r>
              <a:rPr lang="en-US" sz="1600" dirty="0">
                <a:ln w="0"/>
                <a:solidFill>
                  <a:schemeClr val="accent1"/>
                </a:solidFill>
                <a:cs typeface="Times New Roman" pitchFamily="18" charset="0"/>
              </a:rPr>
              <a:t>Using Console Queries in Kibana</a:t>
            </a:r>
          </a:p>
        </p:txBody>
      </p:sp>
    </p:spTree>
    <p:extLst>
      <p:ext uri="{BB962C8B-B14F-4D97-AF65-F5344CB8AC3E}">
        <p14:creationId xmlns:p14="http://schemas.microsoft.com/office/powerpoint/2010/main" val="2439665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801F5-A417-68D5-4BF2-0128CAA75DFB}"/>
              </a:ext>
            </a:extLst>
          </p:cNvPr>
          <p:cNvSpPr>
            <a:spLocks noGrp="1"/>
          </p:cNvSpPr>
          <p:nvPr>
            <p:ph type="title"/>
          </p:nvPr>
        </p:nvSpPr>
        <p:spPr>
          <a:xfrm>
            <a:off x="2554513" y="0"/>
            <a:ext cx="7392612" cy="658991"/>
          </a:xfrm>
        </p:spPr>
        <p:txBody>
          <a:bodyPr/>
          <a:lstStyle/>
          <a:p>
            <a:r>
              <a:rPr lang="en-US" dirty="0"/>
              <a:t>Elastic Search with Kibana</a:t>
            </a:r>
          </a:p>
        </p:txBody>
      </p:sp>
      <p:sp>
        <p:nvSpPr>
          <p:cNvPr id="3" name="Content Placeholder 2">
            <a:extLst>
              <a:ext uri="{FF2B5EF4-FFF2-40B4-BE49-F238E27FC236}">
                <a16:creationId xmlns:a16="http://schemas.microsoft.com/office/drawing/2014/main" id="{19801310-B702-1C1F-3AE3-7081DF37A147}"/>
              </a:ext>
            </a:extLst>
          </p:cNvPr>
          <p:cNvSpPr>
            <a:spLocks noGrp="1"/>
          </p:cNvSpPr>
          <p:nvPr>
            <p:ph idx="1"/>
          </p:nvPr>
        </p:nvSpPr>
        <p:spPr/>
        <p:txBody>
          <a:bodyPr/>
          <a:lstStyle/>
          <a:p>
            <a:r>
              <a:rPr lang="en-US" dirty="0"/>
              <a:t>Statistics Visualization</a:t>
            </a:r>
          </a:p>
        </p:txBody>
      </p:sp>
      <p:pic>
        <p:nvPicPr>
          <p:cNvPr id="4" name="Picture 3" descr="Chart&#10;&#10;Description automatically generated">
            <a:extLst>
              <a:ext uri="{FF2B5EF4-FFF2-40B4-BE49-F238E27FC236}">
                <a16:creationId xmlns:a16="http://schemas.microsoft.com/office/drawing/2014/main" id="{A3C6C663-0281-3A4E-451B-195F304874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9467" y="2351029"/>
            <a:ext cx="5251656" cy="2544895"/>
          </a:xfrm>
          <a:prstGeom prst="rect">
            <a:avLst/>
          </a:prstGeom>
          <a:noFill/>
          <a:ln>
            <a:noFill/>
          </a:ln>
        </p:spPr>
      </p:pic>
      <p:sp>
        <p:nvSpPr>
          <p:cNvPr id="5" name="TextBox 4">
            <a:extLst>
              <a:ext uri="{FF2B5EF4-FFF2-40B4-BE49-F238E27FC236}">
                <a16:creationId xmlns:a16="http://schemas.microsoft.com/office/drawing/2014/main" id="{864EDA11-FEC4-F3FD-2FE7-F850B4C6C16A}"/>
              </a:ext>
            </a:extLst>
          </p:cNvPr>
          <p:cNvSpPr txBox="1"/>
          <p:nvPr/>
        </p:nvSpPr>
        <p:spPr>
          <a:xfrm>
            <a:off x="1367160" y="4997099"/>
            <a:ext cx="3693640" cy="923330"/>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Pie Charts to view percentage </a:t>
            </a:r>
          </a:p>
          <a:p>
            <a:r>
              <a:rPr lang="en-US" dirty="0">
                <a:ln w="0"/>
                <a:solidFill>
                  <a:schemeClr val="accent1"/>
                </a:solidFill>
                <a:effectLst>
                  <a:outerShdw blurRad="38100" dist="25400" dir="5400000" algn="ctr" rotWithShape="0">
                    <a:srgbClr val="6E747A">
                      <a:alpha val="43000"/>
                    </a:srgbClr>
                  </a:outerShdw>
                </a:effectLst>
              </a:rPr>
              <a:t>of each value in a specific field</a:t>
            </a:r>
          </a:p>
          <a:p>
            <a:endParaRPr lang="en-US" dirty="0"/>
          </a:p>
        </p:txBody>
      </p:sp>
      <p:pic>
        <p:nvPicPr>
          <p:cNvPr id="6" name="Picture 5" descr="Chart&#10;&#10;Description automatically generated with low confidence">
            <a:extLst>
              <a:ext uri="{FF2B5EF4-FFF2-40B4-BE49-F238E27FC236}">
                <a16:creationId xmlns:a16="http://schemas.microsoft.com/office/drawing/2014/main" id="{874DD7E3-C348-2722-6EC8-DA8BDE259F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0819" y="2129956"/>
            <a:ext cx="5166360" cy="2987040"/>
          </a:xfrm>
          <a:prstGeom prst="rect">
            <a:avLst/>
          </a:prstGeom>
          <a:noFill/>
          <a:ln>
            <a:noFill/>
          </a:ln>
        </p:spPr>
      </p:pic>
      <p:sp>
        <p:nvSpPr>
          <p:cNvPr id="7" name="TextBox 6">
            <a:extLst>
              <a:ext uri="{FF2B5EF4-FFF2-40B4-BE49-F238E27FC236}">
                <a16:creationId xmlns:a16="http://schemas.microsoft.com/office/drawing/2014/main" id="{A4CD4B26-ED20-3DE1-F2BA-FBB0018CAF9B}"/>
              </a:ext>
            </a:extLst>
          </p:cNvPr>
          <p:cNvSpPr txBox="1"/>
          <p:nvPr/>
        </p:nvSpPr>
        <p:spPr>
          <a:xfrm>
            <a:off x="7850293" y="5135598"/>
            <a:ext cx="2489784" cy="646331"/>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Horizontal Bar Charts</a:t>
            </a:r>
          </a:p>
          <a:p>
            <a:endParaRPr lang="en-US" dirty="0"/>
          </a:p>
        </p:txBody>
      </p:sp>
    </p:spTree>
    <p:extLst>
      <p:ext uri="{BB962C8B-B14F-4D97-AF65-F5344CB8AC3E}">
        <p14:creationId xmlns:p14="http://schemas.microsoft.com/office/powerpoint/2010/main" val="2552944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801F5-A417-68D5-4BF2-0128CAA75DFB}"/>
              </a:ext>
            </a:extLst>
          </p:cNvPr>
          <p:cNvSpPr>
            <a:spLocks noGrp="1"/>
          </p:cNvSpPr>
          <p:nvPr>
            <p:ph type="title"/>
          </p:nvPr>
        </p:nvSpPr>
        <p:spPr>
          <a:xfrm>
            <a:off x="2554513" y="0"/>
            <a:ext cx="7392612" cy="658991"/>
          </a:xfrm>
        </p:spPr>
        <p:txBody>
          <a:bodyPr/>
          <a:lstStyle/>
          <a:p>
            <a:r>
              <a:rPr lang="en-US" dirty="0"/>
              <a:t>Elastic Search with Kibana</a:t>
            </a:r>
          </a:p>
        </p:txBody>
      </p:sp>
      <p:sp>
        <p:nvSpPr>
          <p:cNvPr id="3" name="Content Placeholder 2">
            <a:extLst>
              <a:ext uri="{FF2B5EF4-FFF2-40B4-BE49-F238E27FC236}">
                <a16:creationId xmlns:a16="http://schemas.microsoft.com/office/drawing/2014/main" id="{19801310-B702-1C1F-3AE3-7081DF37A147}"/>
              </a:ext>
            </a:extLst>
          </p:cNvPr>
          <p:cNvSpPr>
            <a:spLocks noGrp="1"/>
          </p:cNvSpPr>
          <p:nvPr>
            <p:ph idx="1"/>
          </p:nvPr>
        </p:nvSpPr>
        <p:spPr/>
        <p:txBody>
          <a:bodyPr/>
          <a:lstStyle/>
          <a:p>
            <a:r>
              <a:rPr lang="en-US" dirty="0"/>
              <a:t>Statistics Visualization</a:t>
            </a:r>
          </a:p>
        </p:txBody>
      </p:sp>
      <p:pic>
        <p:nvPicPr>
          <p:cNvPr id="8" name="Picture 7" descr="A picture containing table&#10;&#10;Description automatically generated">
            <a:extLst>
              <a:ext uri="{FF2B5EF4-FFF2-40B4-BE49-F238E27FC236}">
                <a16:creationId xmlns:a16="http://schemas.microsoft.com/office/drawing/2014/main" id="{46DC23E8-C50C-7CF2-CECD-13F3693D59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95650" y="2076450"/>
            <a:ext cx="5600700" cy="2705100"/>
          </a:xfrm>
          <a:prstGeom prst="rect">
            <a:avLst/>
          </a:prstGeom>
          <a:noFill/>
          <a:ln>
            <a:noFill/>
          </a:ln>
        </p:spPr>
      </p:pic>
      <p:sp>
        <p:nvSpPr>
          <p:cNvPr id="9" name="TextBox 8">
            <a:extLst>
              <a:ext uri="{FF2B5EF4-FFF2-40B4-BE49-F238E27FC236}">
                <a16:creationId xmlns:a16="http://schemas.microsoft.com/office/drawing/2014/main" id="{A9577F2D-6B21-5AA4-EE91-831245A161CC}"/>
              </a:ext>
            </a:extLst>
          </p:cNvPr>
          <p:cNvSpPr txBox="1"/>
          <p:nvPr/>
        </p:nvSpPr>
        <p:spPr>
          <a:xfrm>
            <a:off x="5366473" y="5060130"/>
            <a:ext cx="1459054" cy="646331"/>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Scatter Plot</a:t>
            </a:r>
          </a:p>
          <a:p>
            <a:endParaRPr lang="en-US" dirty="0"/>
          </a:p>
        </p:txBody>
      </p:sp>
    </p:spTree>
    <p:extLst>
      <p:ext uri="{BB962C8B-B14F-4D97-AF65-F5344CB8AC3E}">
        <p14:creationId xmlns:p14="http://schemas.microsoft.com/office/powerpoint/2010/main" val="2773555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801F5-A417-68D5-4BF2-0128CAA75DFB}"/>
              </a:ext>
            </a:extLst>
          </p:cNvPr>
          <p:cNvSpPr>
            <a:spLocks noGrp="1"/>
          </p:cNvSpPr>
          <p:nvPr>
            <p:ph type="title"/>
          </p:nvPr>
        </p:nvSpPr>
        <p:spPr>
          <a:xfrm>
            <a:off x="2554513" y="0"/>
            <a:ext cx="7392612" cy="658991"/>
          </a:xfrm>
        </p:spPr>
        <p:txBody>
          <a:bodyPr/>
          <a:lstStyle/>
          <a:p>
            <a:r>
              <a:rPr lang="en-US" dirty="0"/>
              <a:t>Elastic Search with Kibana</a:t>
            </a:r>
          </a:p>
        </p:txBody>
      </p:sp>
      <p:sp>
        <p:nvSpPr>
          <p:cNvPr id="3" name="Content Placeholder 2">
            <a:extLst>
              <a:ext uri="{FF2B5EF4-FFF2-40B4-BE49-F238E27FC236}">
                <a16:creationId xmlns:a16="http://schemas.microsoft.com/office/drawing/2014/main" id="{19801310-B702-1C1F-3AE3-7081DF37A147}"/>
              </a:ext>
            </a:extLst>
          </p:cNvPr>
          <p:cNvSpPr>
            <a:spLocks noGrp="1"/>
          </p:cNvSpPr>
          <p:nvPr>
            <p:ph idx="1"/>
          </p:nvPr>
        </p:nvSpPr>
        <p:spPr/>
        <p:txBody>
          <a:bodyPr/>
          <a:lstStyle/>
          <a:p>
            <a:r>
              <a:rPr lang="en-US" dirty="0"/>
              <a:t>View Data In Table</a:t>
            </a:r>
          </a:p>
        </p:txBody>
      </p:sp>
      <p:pic>
        <p:nvPicPr>
          <p:cNvPr id="4" name="Picture 3" descr="Graphical user interface, text, application, email&#10;&#10;Description automatically generated">
            <a:extLst>
              <a:ext uri="{FF2B5EF4-FFF2-40B4-BE49-F238E27FC236}">
                <a16:creationId xmlns:a16="http://schemas.microsoft.com/office/drawing/2014/main" id="{EC08EF8E-C1B0-79D7-9C36-38BF8BC1B996}"/>
              </a:ext>
            </a:extLst>
          </p:cNvPr>
          <p:cNvPicPr>
            <a:picLocks noChangeAspect="1"/>
          </p:cNvPicPr>
          <p:nvPr/>
        </p:nvPicPr>
        <p:blipFill>
          <a:blip r:embed="rId2"/>
          <a:stretch>
            <a:fillRect/>
          </a:stretch>
        </p:blipFill>
        <p:spPr>
          <a:xfrm>
            <a:off x="2359090" y="1664489"/>
            <a:ext cx="7298094" cy="3395641"/>
          </a:xfrm>
          <a:prstGeom prst="rect">
            <a:avLst/>
          </a:prstGeom>
        </p:spPr>
      </p:pic>
    </p:spTree>
    <p:extLst>
      <p:ext uri="{BB962C8B-B14F-4D97-AF65-F5344CB8AC3E}">
        <p14:creationId xmlns:p14="http://schemas.microsoft.com/office/powerpoint/2010/main" val="1801003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801F5-A417-68D5-4BF2-0128CAA75DFB}"/>
              </a:ext>
            </a:extLst>
          </p:cNvPr>
          <p:cNvSpPr>
            <a:spLocks noGrp="1"/>
          </p:cNvSpPr>
          <p:nvPr>
            <p:ph type="title"/>
          </p:nvPr>
        </p:nvSpPr>
        <p:spPr>
          <a:xfrm>
            <a:off x="2554513" y="0"/>
            <a:ext cx="7392612" cy="658991"/>
          </a:xfrm>
        </p:spPr>
        <p:txBody>
          <a:bodyPr/>
          <a:lstStyle/>
          <a:p>
            <a:r>
              <a:rPr lang="en-US" dirty="0"/>
              <a:t>Elastic Search with Kibana</a:t>
            </a:r>
          </a:p>
        </p:txBody>
      </p:sp>
      <p:sp>
        <p:nvSpPr>
          <p:cNvPr id="3" name="Content Placeholder 2">
            <a:extLst>
              <a:ext uri="{FF2B5EF4-FFF2-40B4-BE49-F238E27FC236}">
                <a16:creationId xmlns:a16="http://schemas.microsoft.com/office/drawing/2014/main" id="{19801310-B702-1C1F-3AE3-7081DF37A147}"/>
              </a:ext>
            </a:extLst>
          </p:cNvPr>
          <p:cNvSpPr>
            <a:spLocks noGrp="1"/>
          </p:cNvSpPr>
          <p:nvPr>
            <p:ph idx="1"/>
          </p:nvPr>
        </p:nvSpPr>
        <p:spPr/>
        <p:txBody>
          <a:bodyPr/>
          <a:lstStyle/>
          <a:p>
            <a:r>
              <a:rPr lang="en-US" dirty="0"/>
              <a:t>Filtering Data in Table</a:t>
            </a:r>
          </a:p>
        </p:txBody>
      </p:sp>
      <p:pic>
        <p:nvPicPr>
          <p:cNvPr id="5" name="Picture 4" descr="Graphical user interface, application&#10;&#10;Description automatically generated">
            <a:extLst>
              <a:ext uri="{FF2B5EF4-FFF2-40B4-BE49-F238E27FC236}">
                <a16:creationId xmlns:a16="http://schemas.microsoft.com/office/drawing/2014/main" id="{9421D6FA-8CA7-5555-B7B4-58ADFD5C6A97}"/>
              </a:ext>
            </a:extLst>
          </p:cNvPr>
          <p:cNvPicPr>
            <a:picLocks noChangeAspect="1"/>
          </p:cNvPicPr>
          <p:nvPr/>
        </p:nvPicPr>
        <p:blipFill>
          <a:blip r:embed="rId2"/>
          <a:stretch>
            <a:fillRect/>
          </a:stretch>
        </p:blipFill>
        <p:spPr>
          <a:xfrm>
            <a:off x="3345899" y="1532022"/>
            <a:ext cx="5500201" cy="2555008"/>
          </a:xfrm>
          <a:prstGeom prst="rect">
            <a:avLst/>
          </a:prstGeom>
        </p:spPr>
      </p:pic>
      <p:pic>
        <p:nvPicPr>
          <p:cNvPr id="6" name="Picture 5">
            <a:extLst>
              <a:ext uri="{FF2B5EF4-FFF2-40B4-BE49-F238E27FC236}">
                <a16:creationId xmlns:a16="http://schemas.microsoft.com/office/drawing/2014/main" id="{AF930F1E-D576-83F2-40E7-07DF9569E892}"/>
              </a:ext>
            </a:extLst>
          </p:cNvPr>
          <p:cNvPicPr>
            <a:picLocks noChangeAspect="1"/>
          </p:cNvPicPr>
          <p:nvPr/>
        </p:nvPicPr>
        <p:blipFill>
          <a:blip r:embed="rId3"/>
          <a:stretch>
            <a:fillRect/>
          </a:stretch>
        </p:blipFill>
        <p:spPr>
          <a:xfrm>
            <a:off x="3345899" y="4230095"/>
            <a:ext cx="5500201" cy="2520926"/>
          </a:xfrm>
          <a:prstGeom prst="rect">
            <a:avLst/>
          </a:prstGeom>
        </p:spPr>
      </p:pic>
    </p:spTree>
    <p:extLst>
      <p:ext uri="{BB962C8B-B14F-4D97-AF65-F5344CB8AC3E}">
        <p14:creationId xmlns:p14="http://schemas.microsoft.com/office/powerpoint/2010/main" val="523879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C370F-4554-FBA9-54C6-F27807CB843A}"/>
              </a:ext>
            </a:extLst>
          </p:cNvPr>
          <p:cNvSpPr>
            <a:spLocks noGrp="1"/>
          </p:cNvSpPr>
          <p:nvPr>
            <p:ph type="title"/>
          </p:nvPr>
        </p:nvSpPr>
        <p:spPr>
          <a:xfrm>
            <a:off x="2554513" y="0"/>
            <a:ext cx="7392612" cy="658991"/>
          </a:xfrm>
        </p:spPr>
        <p:txBody>
          <a:bodyPr/>
          <a:lstStyle/>
          <a:p>
            <a:r>
              <a:rPr lang="en-US" dirty="0"/>
              <a:t>Agenda</a:t>
            </a:r>
          </a:p>
        </p:txBody>
      </p:sp>
      <p:sp>
        <p:nvSpPr>
          <p:cNvPr id="3" name="Content Placeholder 2">
            <a:extLst>
              <a:ext uri="{FF2B5EF4-FFF2-40B4-BE49-F238E27FC236}">
                <a16:creationId xmlns:a16="http://schemas.microsoft.com/office/drawing/2014/main" id="{B27FBB00-DF0D-BDE7-50AE-36294F4EAEEB}"/>
              </a:ext>
            </a:extLst>
          </p:cNvPr>
          <p:cNvSpPr>
            <a:spLocks noGrp="1"/>
          </p:cNvSpPr>
          <p:nvPr>
            <p:ph idx="1"/>
          </p:nvPr>
        </p:nvSpPr>
        <p:spPr>
          <a:xfrm>
            <a:off x="539518" y="743093"/>
            <a:ext cx="5711301" cy="5371813"/>
          </a:xfrm>
        </p:spPr>
        <p:txBody>
          <a:bodyPr/>
          <a:lstStyle/>
          <a:p>
            <a:r>
              <a:rPr lang="en-US" sz="2000" dirty="0"/>
              <a:t>What is our goal?</a:t>
            </a:r>
          </a:p>
          <a:p>
            <a:r>
              <a:rPr lang="en-US" sz="2000" dirty="0"/>
              <a:t>Steps taken to reach the goal</a:t>
            </a:r>
          </a:p>
          <a:p>
            <a:r>
              <a:rPr lang="en-US" sz="2000" dirty="0"/>
              <a:t>What is Elastic Search?</a:t>
            </a:r>
          </a:p>
          <a:p>
            <a:r>
              <a:rPr lang="en-US" sz="2000" dirty="0"/>
              <a:t>Why Elastic Search?</a:t>
            </a:r>
          </a:p>
          <a:p>
            <a:r>
              <a:rPr lang="en-US" sz="2000" dirty="0"/>
              <a:t>How Elastic Search Works</a:t>
            </a:r>
          </a:p>
          <a:p>
            <a:r>
              <a:rPr lang="en-US" sz="2000" dirty="0"/>
              <a:t>Use Cases of Elastic Search</a:t>
            </a:r>
          </a:p>
          <a:p>
            <a:r>
              <a:rPr lang="en-US" sz="2000" dirty="0"/>
              <a:t>What is Kibana?</a:t>
            </a:r>
          </a:p>
          <a:p>
            <a:r>
              <a:rPr lang="en-US" sz="2000" dirty="0"/>
              <a:t>Elastic Search with Kibana</a:t>
            </a:r>
          </a:p>
          <a:p>
            <a:r>
              <a:rPr lang="en-US" sz="2000" dirty="0"/>
              <a:t>What is Kafka?</a:t>
            </a:r>
          </a:p>
          <a:p>
            <a:r>
              <a:rPr lang="en-US" sz="2000" dirty="0"/>
              <a:t>Importing Data into Elastic Search</a:t>
            </a:r>
          </a:p>
          <a:p>
            <a:r>
              <a:rPr lang="en-US" sz="2000" dirty="0"/>
              <a:t>Text Regex Pattern</a:t>
            </a:r>
          </a:p>
          <a:p>
            <a:r>
              <a:rPr lang="en-US" sz="2000" dirty="0"/>
              <a:t>Elastic Search vs SQL</a:t>
            </a:r>
          </a:p>
          <a:p>
            <a:r>
              <a:rPr lang="en-US" sz="2000" dirty="0"/>
              <a:t>Elastic Search with Kafka and Spring</a:t>
            </a:r>
          </a:p>
          <a:p>
            <a:r>
              <a:rPr lang="en-US" sz="2000" dirty="0"/>
              <a:t>Sequential and Concurrent Performance</a:t>
            </a:r>
          </a:p>
          <a:p>
            <a:r>
              <a:rPr lang="en-US" sz="2000" dirty="0"/>
              <a:t>Scalability Performance</a:t>
            </a:r>
          </a:p>
          <a:p>
            <a:r>
              <a:rPr lang="en-US" sz="2000" dirty="0"/>
              <a:t>Pricing Options</a:t>
            </a:r>
          </a:p>
          <a:p>
            <a:endParaRPr lang="en-US" dirty="0"/>
          </a:p>
        </p:txBody>
      </p:sp>
      <p:sp>
        <p:nvSpPr>
          <p:cNvPr id="6" name="Content Placeholder 2">
            <a:extLst>
              <a:ext uri="{FF2B5EF4-FFF2-40B4-BE49-F238E27FC236}">
                <a16:creationId xmlns:a16="http://schemas.microsoft.com/office/drawing/2014/main" id="{CD4FCFD2-7698-AD72-01D3-FC26085353C5}"/>
              </a:ext>
            </a:extLst>
          </p:cNvPr>
          <p:cNvSpPr txBox="1">
            <a:spLocks/>
          </p:cNvSpPr>
          <p:nvPr/>
        </p:nvSpPr>
        <p:spPr>
          <a:xfrm>
            <a:off x="6096000" y="827195"/>
            <a:ext cx="5711301" cy="5371813"/>
          </a:xfrm>
          <a:prstGeom prst="rect">
            <a:avLst/>
          </a:prstGeom>
        </p:spPr>
        <p:txBody>
          <a:bodyPr/>
          <a:lstStyle>
            <a:lvl1pPr marL="342900" indent="-342900" algn="l" rtl="0" eaLnBrk="0" fontAlgn="base" hangingPunct="0">
              <a:spcBef>
                <a:spcPct val="20000"/>
              </a:spcBef>
              <a:spcAft>
                <a:spcPct val="0"/>
              </a:spcAft>
              <a:buFont typeface="Wingdings" panose="05000000000000000000" pitchFamily="2" charset="2"/>
              <a:buChar char="Ø"/>
              <a:defRPr lang="en-US" sz="2600" dirty="0">
                <a:ln w="0"/>
                <a:solidFill>
                  <a:schemeClr val="accent1"/>
                </a:solidFill>
                <a:effectLst>
                  <a:outerShdw blurRad="38100" dist="25400" dir="5400000" algn="ctr" rotWithShape="0">
                    <a:srgbClr val="6E747A">
                      <a:alpha val="43000"/>
                    </a:srgbClr>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v"/>
              <a:defRPr lang="en-US" sz="1900" dirty="0">
                <a:ln w="0"/>
                <a:solidFill>
                  <a:schemeClr val="accent1"/>
                </a:solidFill>
                <a:effectLst>
                  <a:outerShdw blurRad="38100" dist="25400" dir="5400000" algn="ctr" rotWithShape="0">
                    <a:srgbClr val="6E747A">
                      <a:alpha val="43000"/>
                    </a:srgbClr>
                  </a:outerShdw>
                </a:effectLst>
                <a:latin typeface="+mn-lt"/>
                <a:cs typeface="+mn-cs"/>
              </a:defRPr>
            </a:lvl2pPr>
            <a:lvl3pPr marL="1143000" indent="-228600" algn="l" rtl="0" eaLnBrk="0" fontAlgn="base" hangingPunct="0">
              <a:spcBef>
                <a:spcPct val="20000"/>
              </a:spcBef>
              <a:spcAft>
                <a:spcPct val="0"/>
              </a:spcAft>
              <a:buChar char="•"/>
              <a:defRPr lang="en-US" sz="1900" dirty="0">
                <a:ln w="0"/>
                <a:solidFill>
                  <a:schemeClr val="accent1"/>
                </a:solidFill>
                <a:effectLst>
                  <a:outerShdw blurRad="38100" dist="25400" dir="5400000" algn="ctr" rotWithShape="0">
                    <a:srgbClr val="6E747A">
                      <a:alpha val="43000"/>
                    </a:srgbClr>
                  </a:outerShdw>
                </a:effectLst>
                <a:latin typeface="+mn-lt"/>
                <a:cs typeface="+mn-cs"/>
              </a:defRPr>
            </a:lvl3pPr>
            <a:lvl4pPr marL="1600200" indent="-228600" algn="l" rtl="0" eaLnBrk="0" fontAlgn="base" hangingPunct="0">
              <a:spcBef>
                <a:spcPct val="20000"/>
              </a:spcBef>
              <a:spcAft>
                <a:spcPct val="0"/>
              </a:spcAft>
              <a:buChar char="–"/>
              <a:defRPr lang="en-US" sz="1800" dirty="0">
                <a:ln w="0"/>
                <a:solidFill>
                  <a:schemeClr val="accent1"/>
                </a:solidFill>
                <a:effectLst>
                  <a:outerShdw blurRad="38100" dist="25400" dir="5400000" algn="ctr" rotWithShape="0">
                    <a:srgbClr val="6E747A">
                      <a:alpha val="43000"/>
                    </a:srgbClr>
                  </a:outerShdw>
                </a:effectLst>
                <a:latin typeface="+mn-lt"/>
                <a:cs typeface="+mn-cs"/>
              </a:defRPr>
            </a:lvl4pPr>
            <a:lvl5pPr marL="2057400" indent="-228600" algn="l" rtl="0" eaLnBrk="0" fontAlgn="base" hangingPunct="0">
              <a:spcBef>
                <a:spcPct val="20000"/>
              </a:spcBef>
              <a:spcAft>
                <a:spcPct val="0"/>
              </a:spcAft>
              <a:buChar char="»"/>
              <a:defRPr lang="en-GB" sz="1800" dirty="0">
                <a:ln w="0"/>
                <a:solidFill>
                  <a:schemeClr val="accent1"/>
                </a:solidFill>
                <a:effectLst>
                  <a:outerShdw blurRad="38100" dist="25400" dir="5400000" algn="ctr" rotWithShape="0">
                    <a:srgbClr val="6E747A">
                      <a:alpha val="43000"/>
                    </a:srgbClr>
                  </a:outerShdw>
                </a:effectLst>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r>
              <a:rPr lang="en-US" sz="2000" kern="0" dirty="0"/>
              <a:t>DB recommended type(NoSQL)</a:t>
            </a:r>
          </a:p>
          <a:p>
            <a:r>
              <a:rPr lang="en-US" sz="2000" kern="0" dirty="0"/>
              <a:t>Multi-threaded Performance</a:t>
            </a:r>
          </a:p>
          <a:p>
            <a:r>
              <a:rPr lang="en-US" sz="2000" kern="0" dirty="0"/>
              <a:t>Updating Data based on business key</a:t>
            </a:r>
          </a:p>
          <a:p>
            <a:r>
              <a:rPr lang="en-US" sz="2000" kern="0" dirty="0"/>
              <a:t>Transnationality of Log Messages</a:t>
            </a:r>
          </a:p>
          <a:p>
            <a:r>
              <a:rPr lang="en-US" sz="2000" kern="0" dirty="0"/>
              <a:t>Fault Tolerance</a:t>
            </a:r>
          </a:p>
          <a:p>
            <a:r>
              <a:rPr lang="en-US" sz="2000" kern="0" dirty="0"/>
              <a:t>Deployment Model</a:t>
            </a:r>
          </a:p>
          <a:p>
            <a:r>
              <a:rPr lang="en-US" sz="2000" kern="0" dirty="0"/>
              <a:t>Logstash vs Kafka</a:t>
            </a:r>
          </a:p>
        </p:txBody>
      </p:sp>
    </p:spTree>
    <p:extLst>
      <p:ext uri="{BB962C8B-B14F-4D97-AF65-F5344CB8AC3E}">
        <p14:creationId xmlns:p14="http://schemas.microsoft.com/office/powerpoint/2010/main" val="669041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801F5-A417-68D5-4BF2-0128CAA75DFB}"/>
              </a:ext>
            </a:extLst>
          </p:cNvPr>
          <p:cNvSpPr>
            <a:spLocks noGrp="1"/>
          </p:cNvSpPr>
          <p:nvPr>
            <p:ph type="title"/>
          </p:nvPr>
        </p:nvSpPr>
        <p:spPr>
          <a:xfrm>
            <a:off x="2554513" y="0"/>
            <a:ext cx="7392612" cy="658991"/>
          </a:xfrm>
        </p:spPr>
        <p:txBody>
          <a:bodyPr/>
          <a:lstStyle/>
          <a:p>
            <a:r>
              <a:rPr lang="en-US" dirty="0"/>
              <a:t>Elastic Search with Kibana</a:t>
            </a:r>
          </a:p>
        </p:txBody>
      </p:sp>
      <p:sp>
        <p:nvSpPr>
          <p:cNvPr id="3" name="Content Placeholder 2">
            <a:extLst>
              <a:ext uri="{FF2B5EF4-FFF2-40B4-BE49-F238E27FC236}">
                <a16:creationId xmlns:a16="http://schemas.microsoft.com/office/drawing/2014/main" id="{19801310-B702-1C1F-3AE3-7081DF37A147}"/>
              </a:ext>
            </a:extLst>
          </p:cNvPr>
          <p:cNvSpPr>
            <a:spLocks noGrp="1"/>
          </p:cNvSpPr>
          <p:nvPr>
            <p:ph idx="1"/>
          </p:nvPr>
        </p:nvSpPr>
        <p:spPr/>
        <p:txBody>
          <a:bodyPr/>
          <a:lstStyle/>
          <a:p>
            <a:r>
              <a:rPr lang="en-US" dirty="0"/>
              <a:t>Filtering Data in Table</a:t>
            </a:r>
          </a:p>
        </p:txBody>
      </p:sp>
      <p:pic>
        <p:nvPicPr>
          <p:cNvPr id="4" name="Picture 3" descr="Graphical user interface, application&#10;&#10;Description automatically generated">
            <a:extLst>
              <a:ext uri="{FF2B5EF4-FFF2-40B4-BE49-F238E27FC236}">
                <a16:creationId xmlns:a16="http://schemas.microsoft.com/office/drawing/2014/main" id="{B2D995D0-FDA3-8DDC-BE25-3ABCC7CABF56}"/>
              </a:ext>
            </a:extLst>
          </p:cNvPr>
          <p:cNvPicPr>
            <a:picLocks noChangeAspect="1"/>
          </p:cNvPicPr>
          <p:nvPr/>
        </p:nvPicPr>
        <p:blipFill>
          <a:blip r:embed="rId2"/>
          <a:stretch>
            <a:fillRect/>
          </a:stretch>
        </p:blipFill>
        <p:spPr>
          <a:xfrm>
            <a:off x="1929049" y="1733867"/>
            <a:ext cx="8333902" cy="3872237"/>
          </a:xfrm>
          <a:prstGeom prst="rect">
            <a:avLst/>
          </a:prstGeom>
        </p:spPr>
      </p:pic>
    </p:spTree>
    <p:extLst>
      <p:ext uri="{BB962C8B-B14F-4D97-AF65-F5344CB8AC3E}">
        <p14:creationId xmlns:p14="http://schemas.microsoft.com/office/powerpoint/2010/main" val="2956209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391" y="70885"/>
            <a:ext cx="7392612" cy="658991"/>
          </a:xfrm>
        </p:spPr>
        <p:txBody>
          <a:bodyPr/>
          <a:lstStyle/>
          <a:p>
            <a:r>
              <a:rPr lang="en-US" dirty="0"/>
              <a:t>What is Kafka?</a:t>
            </a:r>
          </a:p>
        </p:txBody>
      </p:sp>
      <p:sp>
        <p:nvSpPr>
          <p:cNvPr id="3" name="Content Placeholder 2"/>
          <p:cNvSpPr>
            <a:spLocks noGrp="1"/>
          </p:cNvSpPr>
          <p:nvPr>
            <p:ph idx="1"/>
          </p:nvPr>
        </p:nvSpPr>
        <p:spPr/>
        <p:txBody>
          <a:bodyPr/>
          <a:lstStyle/>
          <a:p>
            <a:r>
              <a:rPr lang="en-US" dirty="0"/>
              <a:t>It is an event streaming platform that enables us to</a:t>
            </a:r>
          </a:p>
          <a:p>
            <a:pPr lvl="1"/>
            <a:r>
              <a:rPr lang="en-US" dirty="0"/>
              <a:t>publish (write) and subscribe to (read) streams of events, including continuous import/export of your data from other systems.</a:t>
            </a:r>
          </a:p>
          <a:p>
            <a:pPr lvl="1"/>
            <a:r>
              <a:rPr lang="en-US" dirty="0"/>
              <a:t>store streams of events durably and reliably for as long as you want.</a:t>
            </a:r>
          </a:p>
          <a:p>
            <a:pPr lvl="1"/>
            <a:r>
              <a:rPr lang="en-US" dirty="0"/>
              <a:t>process streams of events as they occur or retrospectively.</a:t>
            </a:r>
          </a:p>
          <a:p>
            <a:pPr lvl="1"/>
            <a:endParaRPr lang="en-US" dirty="0"/>
          </a:p>
          <a:p>
            <a:pPr marL="342900" lvl="1" indent="-342900">
              <a:buFont typeface="Wingdings" panose="05000000000000000000" pitchFamily="2" charset="2"/>
              <a:buChar char="Ø"/>
            </a:pPr>
            <a:r>
              <a:rPr lang="en-US" sz="2600" dirty="0">
                <a:ea typeface="+mn-ea"/>
              </a:rPr>
              <a:t>It is a distributed system consisting of servers and clients that communicate via a high-performance TCP network protocol. It can be deployed on bare-metal hardware, virtual machines, and containers in on-premise as well as cloud environments.</a:t>
            </a:r>
          </a:p>
          <a:p>
            <a:pPr marL="342900" lvl="1" indent="-342900">
              <a:buFont typeface="Wingdings" panose="05000000000000000000" pitchFamily="2" charset="2"/>
              <a:buChar char="Ø"/>
            </a:pPr>
            <a:r>
              <a:rPr lang="en-US" sz="2600" dirty="0">
                <a:ea typeface="+mn-ea"/>
              </a:rPr>
              <a:t>Its main components are:</a:t>
            </a:r>
          </a:p>
          <a:p>
            <a:pPr lvl="1"/>
            <a:r>
              <a:rPr lang="en-US" dirty="0"/>
              <a:t>Event</a:t>
            </a:r>
          </a:p>
          <a:p>
            <a:pPr lvl="1"/>
            <a:r>
              <a:rPr lang="en-US" dirty="0"/>
              <a:t>Topic</a:t>
            </a:r>
          </a:p>
          <a:p>
            <a:pPr lvl="1"/>
            <a:r>
              <a:rPr lang="en-US" dirty="0"/>
              <a:t>Producer</a:t>
            </a:r>
          </a:p>
          <a:p>
            <a:pPr lvl="1"/>
            <a:r>
              <a:rPr lang="en-US" dirty="0"/>
              <a:t>Consumer</a:t>
            </a:r>
          </a:p>
        </p:txBody>
      </p:sp>
      <p:pic>
        <p:nvPicPr>
          <p:cNvPr id="1026" name="Picture 2" descr="Apache Kafka Plugin | Apache Phoenix">
            <a:extLst>
              <a:ext uri="{FF2B5EF4-FFF2-40B4-BE49-F238E27FC236}">
                <a16:creationId xmlns:a16="http://schemas.microsoft.com/office/drawing/2014/main" id="{DC4231F5-6906-B86C-9F14-1331C08F5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8343" y="4924331"/>
            <a:ext cx="2457450" cy="1714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118D6-B25D-98E1-CDCC-A595768DA344}"/>
              </a:ext>
            </a:extLst>
          </p:cNvPr>
          <p:cNvSpPr>
            <a:spLocks noGrp="1"/>
          </p:cNvSpPr>
          <p:nvPr>
            <p:ph type="title"/>
          </p:nvPr>
        </p:nvSpPr>
        <p:spPr>
          <a:xfrm>
            <a:off x="2563390" y="0"/>
            <a:ext cx="7392612" cy="658991"/>
          </a:xfrm>
        </p:spPr>
        <p:txBody>
          <a:bodyPr/>
          <a:lstStyle/>
          <a:p>
            <a:r>
              <a:rPr lang="en-US" dirty="0"/>
              <a:t>Text Regex Pattern</a:t>
            </a:r>
          </a:p>
        </p:txBody>
      </p:sp>
      <p:sp>
        <p:nvSpPr>
          <p:cNvPr id="3" name="Content Placeholder 2">
            <a:extLst>
              <a:ext uri="{FF2B5EF4-FFF2-40B4-BE49-F238E27FC236}">
                <a16:creationId xmlns:a16="http://schemas.microsoft.com/office/drawing/2014/main" id="{8FA276C1-CD8E-2173-CE30-8483DAEDEE43}"/>
              </a:ext>
            </a:extLst>
          </p:cNvPr>
          <p:cNvSpPr>
            <a:spLocks noGrp="1"/>
          </p:cNvSpPr>
          <p:nvPr>
            <p:ph idx="1"/>
          </p:nvPr>
        </p:nvSpPr>
        <p:spPr/>
        <p:txBody>
          <a:bodyPr/>
          <a:lstStyle/>
          <a:p>
            <a:r>
              <a:rPr lang="en-US" dirty="0"/>
              <a:t>In Elastic Search, we want to analyze some text to create the inverted index. The analyzer we will use is the pattern analyzer. This takes in a regex and treats whatever in the regex as a separator and separates the input text accordingly. The separated text bits form the tokens which form the inverted index.</a:t>
            </a:r>
          </a:p>
          <a:p>
            <a:r>
              <a:rPr lang="en-US" dirty="0"/>
              <a:t>For example,</a:t>
            </a:r>
          </a:p>
          <a:p>
            <a:pPr lvl="1"/>
            <a:r>
              <a:rPr lang="en-US" dirty="0"/>
              <a:t>If we have the following string</a:t>
            </a:r>
          </a:p>
          <a:p>
            <a:pPr marL="457200" lvl="1" indent="0">
              <a:buNone/>
            </a:pPr>
            <a:endParaRPr lang="en-US" dirty="0"/>
          </a:p>
        </p:txBody>
      </p:sp>
      <p:pic>
        <p:nvPicPr>
          <p:cNvPr id="5" name="Picture 4">
            <a:extLst>
              <a:ext uri="{FF2B5EF4-FFF2-40B4-BE49-F238E27FC236}">
                <a16:creationId xmlns:a16="http://schemas.microsoft.com/office/drawing/2014/main" id="{F225B553-FCF7-1F53-3BFA-95E20C05D71F}"/>
              </a:ext>
            </a:extLst>
          </p:cNvPr>
          <p:cNvPicPr>
            <a:picLocks noChangeAspect="1"/>
          </p:cNvPicPr>
          <p:nvPr/>
        </p:nvPicPr>
        <p:blipFill>
          <a:blip r:embed="rId2"/>
          <a:stretch>
            <a:fillRect/>
          </a:stretch>
        </p:blipFill>
        <p:spPr>
          <a:xfrm>
            <a:off x="1371042" y="4473619"/>
            <a:ext cx="9777307" cy="556308"/>
          </a:xfrm>
          <a:prstGeom prst="rect">
            <a:avLst/>
          </a:prstGeom>
        </p:spPr>
      </p:pic>
    </p:spTree>
    <p:extLst>
      <p:ext uri="{BB962C8B-B14F-4D97-AF65-F5344CB8AC3E}">
        <p14:creationId xmlns:p14="http://schemas.microsoft.com/office/powerpoint/2010/main" val="2352111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B062B-5625-D713-F0B4-9DB38B0F4BE8}"/>
              </a:ext>
            </a:extLst>
          </p:cNvPr>
          <p:cNvSpPr>
            <a:spLocks noGrp="1"/>
          </p:cNvSpPr>
          <p:nvPr>
            <p:ph type="title"/>
          </p:nvPr>
        </p:nvSpPr>
        <p:spPr>
          <a:xfrm>
            <a:off x="2592613" y="0"/>
            <a:ext cx="7392612" cy="658991"/>
          </a:xfrm>
        </p:spPr>
        <p:txBody>
          <a:bodyPr/>
          <a:lstStyle/>
          <a:p>
            <a:r>
              <a:rPr lang="en-US" dirty="0"/>
              <a:t>Text Regex Pattern</a:t>
            </a:r>
          </a:p>
        </p:txBody>
      </p:sp>
      <p:sp>
        <p:nvSpPr>
          <p:cNvPr id="3" name="Content Placeholder 2">
            <a:extLst>
              <a:ext uri="{FF2B5EF4-FFF2-40B4-BE49-F238E27FC236}">
                <a16:creationId xmlns:a16="http://schemas.microsoft.com/office/drawing/2014/main" id="{86E627CF-26F7-AA34-ED94-2476D1A60379}"/>
              </a:ext>
            </a:extLst>
          </p:cNvPr>
          <p:cNvSpPr>
            <a:spLocks noGrp="1"/>
          </p:cNvSpPr>
          <p:nvPr>
            <p:ph idx="1"/>
          </p:nvPr>
        </p:nvSpPr>
        <p:spPr/>
        <p:txBody>
          <a:bodyPr/>
          <a:lstStyle/>
          <a:p>
            <a:r>
              <a:rPr lang="en-US" dirty="0"/>
              <a:t>If we use the pattern analyzer to separate this text at every opening and closing tag of the XML string, the following tokens will be generated</a:t>
            </a:r>
          </a:p>
        </p:txBody>
      </p:sp>
      <p:pic>
        <p:nvPicPr>
          <p:cNvPr id="4" name="Picture 3">
            <a:extLst>
              <a:ext uri="{FF2B5EF4-FFF2-40B4-BE49-F238E27FC236}">
                <a16:creationId xmlns:a16="http://schemas.microsoft.com/office/drawing/2014/main" id="{155792DD-DAC5-E30F-10E5-BC213F3B195C}"/>
              </a:ext>
            </a:extLst>
          </p:cNvPr>
          <p:cNvPicPr>
            <a:picLocks noChangeAspect="1"/>
          </p:cNvPicPr>
          <p:nvPr/>
        </p:nvPicPr>
        <p:blipFill>
          <a:blip r:embed="rId2"/>
          <a:stretch>
            <a:fillRect/>
          </a:stretch>
        </p:blipFill>
        <p:spPr>
          <a:xfrm>
            <a:off x="804862" y="3248025"/>
            <a:ext cx="2524125" cy="1581150"/>
          </a:xfrm>
          <a:prstGeom prst="rect">
            <a:avLst/>
          </a:prstGeom>
          <a:noFill/>
          <a:ln>
            <a:noFill/>
          </a:ln>
        </p:spPr>
      </p:pic>
      <p:pic>
        <p:nvPicPr>
          <p:cNvPr id="5" name="Picture 4">
            <a:extLst>
              <a:ext uri="{FF2B5EF4-FFF2-40B4-BE49-F238E27FC236}">
                <a16:creationId xmlns:a16="http://schemas.microsoft.com/office/drawing/2014/main" id="{F0C38396-5913-4B17-26B5-92F95A070A63}"/>
              </a:ext>
            </a:extLst>
          </p:cNvPr>
          <p:cNvPicPr>
            <a:picLocks noChangeAspect="1"/>
          </p:cNvPicPr>
          <p:nvPr/>
        </p:nvPicPr>
        <p:blipFill>
          <a:blip r:embed="rId3"/>
          <a:stretch>
            <a:fillRect/>
          </a:stretch>
        </p:blipFill>
        <p:spPr>
          <a:xfrm>
            <a:off x="4742017" y="1941795"/>
            <a:ext cx="2037639" cy="4356902"/>
          </a:xfrm>
          <a:prstGeom prst="rect">
            <a:avLst/>
          </a:prstGeom>
          <a:noFill/>
          <a:ln>
            <a:noFill/>
          </a:ln>
        </p:spPr>
      </p:pic>
      <p:pic>
        <p:nvPicPr>
          <p:cNvPr id="6" name="Picture 5">
            <a:extLst>
              <a:ext uri="{FF2B5EF4-FFF2-40B4-BE49-F238E27FC236}">
                <a16:creationId xmlns:a16="http://schemas.microsoft.com/office/drawing/2014/main" id="{758CED60-33C7-E59B-D0B7-1B7BF19842B9}"/>
              </a:ext>
            </a:extLst>
          </p:cNvPr>
          <p:cNvPicPr>
            <a:picLocks noChangeAspect="1"/>
          </p:cNvPicPr>
          <p:nvPr/>
        </p:nvPicPr>
        <p:blipFill>
          <a:blip r:embed="rId4"/>
          <a:stretch>
            <a:fillRect/>
          </a:stretch>
        </p:blipFill>
        <p:spPr>
          <a:xfrm>
            <a:off x="6857283" y="1982893"/>
            <a:ext cx="2037639" cy="4274706"/>
          </a:xfrm>
          <a:prstGeom prst="rect">
            <a:avLst/>
          </a:prstGeom>
          <a:noFill/>
          <a:ln>
            <a:noFill/>
          </a:ln>
        </p:spPr>
      </p:pic>
      <p:sp>
        <p:nvSpPr>
          <p:cNvPr id="7" name="TextBox 6">
            <a:extLst>
              <a:ext uri="{FF2B5EF4-FFF2-40B4-BE49-F238E27FC236}">
                <a16:creationId xmlns:a16="http://schemas.microsoft.com/office/drawing/2014/main" id="{D41F79BA-DB3C-CF80-9B27-F5F85244F22B}"/>
              </a:ext>
            </a:extLst>
          </p:cNvPr>
          <p:cNvSpPr txBox="1"/>
          <p:nvPr/>
        </p:nvSpPr>
        <p:spPr>
          <a:xfrm>
            <a:off x="9267825" y="4371975"/>
            <a:ext cx="793807" cy="369332"/>
          </a:xfrm>
          <a:prstGeom prst="rect">
            <a:avLst/>
          </a:prstGeom>
          <a:noFill/>
        </p:spPr>
        <p:txBody>
          <a:bodyPr wrap="none" rtlCol="0">
            <a:spAutoFit/>
          </a:bodyPr>
          <a:lstStyle/>
          <a:p>
            <a:r>
              <a:rPr lang="en-US" dirty="0" err="1"/>
              <a:t>etc</a:t>
            </a:r>
            <a:r>
              <a:rPr lang="en-US" dirty="0"/>
              <a:t>…</a:t>
            </a:r>
          </a:p>
        </p:txBody>
      </p:sp>
      <p:sp>
        <p:nvSpPr>
          <p:cNvPr id="8" name="TextBox 7">
            <a:extLst>
              <a:ext uri="{FF2B5EF4-FFF2-40B4-BE49-F238E27FC236}">
                <a16:creationId xmlns:a16="http://schemas.microsoft.com/office/drawing/2014/main" id="{0082BA25-8930-90CB-97B9-64B1786607A3}"/>
              </a:ext>
            </a:extLst>
          </p:cNvPr>
          <p:cNvSpPr txBox="1"/>
          <p:nvPr/>
        </p:nvSpPr>
        <p:spPr>
          <a:xfrm>
            <a:off x="1291348" y="4859952"/>
            <a:ext cx="2037639" cy="307777"/>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Pattern Analyzer</a:t>
            </a:r>
          </a:p>
        </p:txBody>
      </p:sp>
      <p:sp>
        <p:nvSpPr>
          <p:cNvPr id="9" name="TextBox 8">
            <a:extLst>
              <a:ext uri="{FF2B5EF4-FFF2-40B4-BE49-F238E27FC236}">
                <a16:creationId xmlns:a16="http://schemas.microsoft.com/office/drawing/2014/main" id="{BC3A1BC8-0E64-2021-820A-ED72CC197950}"/>
              </a:ext>
            </a:extLst>
          </p:cNvPr>
          <p:cNvSpPr txBox="1"/>
          <p:nvPr/>
        </p:nvSpPr>
        <p:spPr>
          <a:xfrm>
            <a:off x="5718056" y="6309384"/>
            <a:ext cx="2830714" cy="338554"/>
          </a:xfrm>
          <a:prstGeom prst="rect">
            <a:avLst/>
          </a:prstGeom>
          <a:noFill/>
        </p:spPr>
        <p:txBody>
          <a:bodyPr wrap="square" rtlCol="0">
            <a:spAutoFit/>
          </a:bodyPr>
          <a:lstStyle>
            <a:defPPr>
              <a:defRPr lang="en-US"/>
            </a:defPPr>
          </a:lstStyle>
          <a:p>
            <a:r>
              <a:rPr lang="en-US" sz="1600" dirty="0">
                <a:ln w="0"/>
                <a:solidFill>
                  <a:schemeClr val="accent1"/>
                </a:solidFill>
                <a:effectLst>
                  <a:outerShdw blurRad="38100" dist="25400" dir="5400000" algn="ctr" rotWithShape="0">
                    <a:srgbClr val="6E747A">
                      <a:alpha val="43000"/>
                    </a:srgbClr>
                  </a:outerShdw>
                </a:effectLst>
              </a:rPr>
              <a:t>Generated Tokens</a:t>
            </a:r>
          </a:p>
        </p:txBody>
      </p:sp>
    </p:spTree>
    <p:extLst>
      <p:ext uri="{BB962C8B-B14F-4D97-AF65-F5344CB8AC3E}">
        <p14:creationId xmlns:p14="http://schemas.microsoft.com/office/powerpoint/2010/main" val="420906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2BA08-9CF9-28CC-FF77-058E8D3EABD8}"/>
              </a:ext>
            </a:extLst>
          </p:cNvPr>
          <p:cNvSpPr>
            <a:spLocks noGrp="1"/>
          </p:cNvSpPr>
          <p:nvPr>
            <p:ph type="title"/>
          </p:nvPr>
        </p:nvSpPr>
        <p:spPr>
          <a:xfrm>
            <a:off x="2573563" y="0"/>
            <a:ext cx="7392612" cy="658991"/>
          </a:xfrm>
        </p:spPr>
        <p:txBody>
          <a:bodyPr/>
          <a:lstStyle/>
          <a:p>
            <a:r>
              <a:rPr lang="en-US" dirty="0"/>
              <a:t>Test Regex Pattern</a:t>
            </a:r>
          </a:p>
        </p:txBody>
      </p:sp>
      <p:sp>
        <p:nvSpPr>
          <p:cNvPr id="3" name="Content Placeholder 2">
            <a:extLst>
              <a:ext uri="{FF2B5EF4-FFF2-40B4-BE49-F238E27FC236}">
                <a16:creationId xmlns:a16="http://schemas.microsoft.com/office/drawing/2014/main" id="{69E4BF5B-07A9-1661-B5BE-49319A30C42C}"/>
              </a:ext>
            </a:extLst>
          </p:cNvPr>
          <p:cNvSpPr>
            <a:spLocks noGrp="1"/>
          </p:cNvSpPr>
          <p:nvPr>
            <p:ph idx="1"/>
          </p:nvPr>
        </p:nvSpPr>
        <p:spPr/>
        <p:txBody>
          <a:bodyPr/>
          <a:lstStyle/>
          <a:p>
            <a:r>
              <a:rPr lang="en-US" dirty="0"/>
              <a:t>The previous pattern may be in-efficient, as it will generate a lot of redundant tokens that we may not need.</a:t>
            </a:r>
          </a:p>
          <a:p>
            <a:r>
              <a:rPr lang="en-US" dirty="0"/>
              <a:t>Instead, we try another pattern, to only tokenize the field we need, and treat the text before it as a single token and the text after it as a single token.</a:t>
            </a:r>
          </a:p>
        </p:txBody>
      </p:sp>
      <p:pic>
        <p:nvPicPr>
          <p:cNvPr id="6" name="Picture 5">
            <a:extLst>
              <a:ext uri="{FF2B5EF4-FFF2-40B4-BE49-F238E27FC236}">
                <a16:creationId xmlns:a16="http://schemas.microsoft.com/office/drawing/2014/main" id="{5666CB0E-BEB2-58E3-04AF-1B86F084EB57}"/>
              </a:ext>
            </a:extLst>
          </p:cNvPr>
          <p:cNvPicPr>
            <a:picLocks noChangeAspect="1"/>
          </p:cNvPicPr>
          <p:nvPr/>
        </p:nvPicPr>
        <p:blipFill>
          <a:blip r:embed="rId2"/>
          <a:stretch>
            <a:fillRect/>
          </a:stretch>
        </p:blipFill>
        <p:spPr>
          <a:xfrm>
            <a:off x="5153025" y="3635681"/>
            <a:ext cx="6715126" cy="2284748"/>
          </a:xfrm>
          <a:prstGeom prst="rect">
            <a:avLst/>
          </a:prstGeom>
        </p:spPr>
      </p:pic>
      <p:pic>
        <p:nvPicPr>
          <p:cNvPr id="8" name="Picture 7">
            <a:extLst>
              <a:ext uri="{FF2B5EF4-FFF2-40B4-BE49-F238E27FC236}">
                <a16:creationId xmlns:a16="http://schemas.microsoft.com/office/drawing/2014/main" id="{F4812EBA-7733-641E-F9D3-5F7E5B67E2BB}"/>
              </a:ext>
            </a:extLst>
          </p:cNvPr>
          <p:cNvPicPr>
            <a:picLocks noChangeAspect="1"/>
          </p:cNvPicPr>
          <p:nvPr/>
        </p:nvPicPr>
        <p:blipFill>
          <a:blip r:embed="rId3"/>
          <a:stretch>
            <a:fillRect/>
          </a:stretch>
        </p:blipFill>
        <p:spPr>
          <a:xfrm>
            <a:off x="1106473" y="3635681"/>
            <a:ext cx="2751583" cy="2284748"/>
          </a:xfrm>
          <a:prstGeom prst="rect">
            <a:avLst/>
          </a:prstGeom>
        </p:spPr>
      </p:pic>
      <p:sp>
        <p:nvSpPr>
          <p:cNvPr id="9" name="TextBox 8">
            <a:extLst>
              <a:ext uri="{FF2B5EF4-FFF2-40B4-BE49-F238E27FC236}">
                <a16:creationId xmlns:a16="http://schemas.microsoft.com/office/drawing/2014/main" id="{72D71484-3227-0C4A-6579-6FB448052D6C}"/>
              </a:ext>
            </a:extLst>
          </p:cNvPr>
          <p:cNvSpPr txBox="1"/>
          <p:nvPr/>
        </p:nvSpPr>
        <p:spPr>
          <a:xfrm>
            <a:off x="1681873" y="5961018"/>
            <a:ext cx="2037639" cy="307777"/>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Pattern Analyzer</a:t>
            </a:r>
          </a:p>
        </p:txBody>
      </p:sp>
      <p:sp>
        <p:nvSpPr>
          <p:cNvPr id="10" name="TextBox 9">
            <a:extLst>
              <a:ext uri="{FF2B5EF4-FFF2-40B4-BE49-F238E27FC236}">
                <a16:creationId xmlns:a16="http://schemas.microsoft.com/office/drawing/2014/main" id="{64084FE2-37C4-D751-62AB-8B0B7CBE13DC}"/>
              </a:ext>
            </a:extLst>
          </p:cNvPr>
          <p:cNvSpPr txBox="1"/>
          <p:nvPr/>
        </p:nvSpPr>
        <p:spPr>
          <a:xfrm>
            <a:off x="7804031" y="5996030"/>
            <a:ext cx="2830714" cy="338554"/>
          </a:xfrm>
          <a:prstGeom prst="rect">
            <a:avLst/>
          </a:prstGeom>
          <a:noFill/>
        </p:spPr>
        <p:txBody>
          <a:bodyPr wrap="square" rtlCol="0">
            <a:spAutoFit/>
          </a:bodyPr>
          <a:lstStyle>
            <a:defPPr>
              <a:defRPr lang="en-US"/>
            </a:defPPr>
          </a:lstStyle>
          <a:p>
            <a:r>
              <a:rPr lang="en-US" sz="1600" dirty="0">
                <a:ln w="0"/>
                <a:solidFill>
                  <a:schemeClr val="accent1"/>
                </a:solidFill>
                <a:effectLst>
                  <a:outerShdw blurRad="38100" dist="25400" dir="5400000" algn="ctr" rotWithShape="0">
                    <a:srgbClr val="6E747A">
                      <a:alpha val="43000"/>
                    </a:srgbClr>
                  </a:outerShdw>
                </a:effectLst>
              </a:rPr>
              <a:t>Generated Tokens</a:t>
            </a:r>
          </a:p>
        </p:txBody>
      </p:sp>
    </p:spTree>
    <p:extLst>
      <p:ext uri="{BB962C8B-B14F-4D97-AF65-F5344CB8AC3E}">
        <p14:creationId xmlns:p14="http://schemas.microsoft.com/office/powerpoint/2010/main" val="2755551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9002" y="0"/>
            <a:ext cx="7392612" cy="658991"/>
          </a:xfrm>
        </p:spPr>
        <p:txBody>
          <a:bodyPr/>
          <a:lstStyle/>
          <a:p>
            <a:r>
              <a:rPr lang="en-US" dirty="0"/>
              <a:t>Elastic Search vs SQL</a:t>
            </a:r>
          </a:p>
        </p:txBody>
      </p:sp>
      <p:sp>
        <p:nvSpPr>
          <p:cNvPr id="3" name="Content Placeholder 2"/>
          <p:cNvSpPr>
            <a:spLocks noGrp="1"/>
          </p:cNvSpPr>
          <p:nvPr>
            <p:ph idx="1"/>
          </p:nvPr>
        </p:nvSpPr>
        <p:spPr/>
        <p:txBody>
          <a:bodyPr/>
          <a:lstStyle/>
          <a:p>
            <a:r>
              <a:rPr lang="en-GB" dirty="0"/>
              <a:t>Elastic Search is way better in terms of a large amount of data being searched while SQL is better in terms of transactions and complex queries.</a:t>
            </a:r>
          </a:p>
          <a:p>
            <a:r>
              <a:rPr lang="en-US" dirty="0"/>
              <a:t>ES </a:t>
            </a:r>
            <a:r>
              <a:rPr lang="en-GB" dirty="0"/>
              <a:t>supports unstructured or semi-structured data while SQL supports structured data</a:t>
            </a:r>
            <a:endParaRPr lang="en-US" dirty="0"/>
          </a:p>
          <a:p>
            <a:endParaRPr lang="en-US" dirty="0"/>
          </a:p>
          <a:p>
            <a:endParaRPr lang="en-US" dirty="0"/>
          </a:p>
          <a:p>
            <a:r>
              <a:rPr lang="en-US" dirty="0"/>
              <a:t>To illustrate the difference in performance, we will use many records.</a:t>
            </a:r>
          </a:p>
          <a:p>
            <a:endParaRPr lang="en-US" dirty="0"/>
          </a:p>
          <a:p>
            <a:endParaRPr lang="en-US" dirty="0"/>
          </a:p>
        </p:txBody>
      </p:sp>
      <p:graphicFrame>
        <p:nvGraphicFramePr>
          <p:cNvPr id="8" name="Table 7"/>
          <p:cNvGraphicFramePr>
            <a:graphicFrameLocks noGrp="1"/>
          </p:cNvGraphicFramePr>
          <p:nvPr/>
        </p:nvGraphicFramePr>
        <p:xfrm>
          <a:off x="1038687" y="5225931"/>
          <a:ext cx="10218198" cy="694498"/>
        </p:xfrm>
        <a:graphic>
          <a:graphicData uri="http://schemas.openxmlformats.org/drawingml/2006/table">
            <a:tbl>
              <a:tblPr firstRow="1" firstCol="1" bandRow="1">
                <a:tableStyleId>{5C22544A-7EE6-4342-B048-85BDC9FD1C3A}</a:tableStyleId>
              </a:tblPr>
              <a:tblGrid>
                <a:gridCol w="3405338">
                  <a:extLst>
                    <a:ext uri="{9D8B030D-6E8A-4147-A177-3AD203B41FA5}">
                      <a16:colId xmlns:a16="http://schemas.microsoft.com/office/drawing/2014/main" val="20000"/>
                    </a:ext>
                  </a:extLst>
                </a:gridCol>
                <a:gridCol w="3406430">
                  <a:extLst>
                    <a:ext uri="{9D8B030D-6E8A-4147-A177-3AD203B41FA5}">
                      <a16:colId xmlns:a16="http://schemas.microsoft.com/office/drawing/2014/main" val="20001"/>
                    </a:ext>
                  </a:extLst>
                </a:gridCol>
                <a:gridCol w="3406430">
                  <a:extLst>
                    <a:ext uri="{9D8B030D-6E8A-4147-A177-3AD203B41FA5}">
                      <a16:colId xmlns:a16="http://schemas.microsoft.com/office/drawing/2014/main" val="20002"/>
                    </a:ext>
                  </a:extLst>
                </a:gridCol>
              </a:tblGrid>
              <a:tr h="347147">
                <a:tc>
                  <a:txBody>
                    <a:bodyPr/>
                    <a:lstStyle/>
                    <a:p>
                      <a:pPr marL="0" marR="0" algn="ctr">
                        <a:lnSpc>
                          <a:spcPct val="107000"/>
                        </a:lnSpc>
                        <a:spcBef>
                          <a:spcPts val="0"/>
                        </a:spcBef>
                        <a:spcAft>
                          <a:spcPts val="0"/>
                        </a:spcAft>
                      </a:pPr>
                      <a:r>
                        <a:rPr lang="en-US" sz="1400" u="none" strike="noStrike">
                          <a:effectLst/>
                        </a:rPr>
                        <a:t> </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Oracle</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Elastic Search</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extLst>
                  <a:ext uri="{0D108BD9-81ED-4DB2-BD59-A6C34878D82A}">
                    <a16:rowId xmlns:a16="http://schemas.microsoft.com/office/drawing/2014/main" val="10000"/>
                  </a:ext>
                </a:extLst>
              </a:tr>
              <a:tr h="347351">
                <a:tc>
                  <a:txBody>
                    <a:bodyPr/>
                    <a:lstStyle/>
                    <a:p>
                      <a:pPr marL="0" marR="0" algn="ctr">
                        <a:lnSpc>
                          <a:spcPct val="107000"/>
                        </a:lnSpc>
                        <a:spcBef>
                          <a:spcPts val="0"/>
                        </a:spcBef>
                        <a:spcAft>
                          <a:spcPts val="0"/>
                        </a:spcAft>
                      </a:pPr>
                      <a:r>
                        <a:rPr lang="en-US" sz="1400">
                          <a:effectLst/>
                        </a:rPr>
                        <a:t>Number of Records</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883909</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dirty="0">
                          <a:effectLst/>
                        </a:rPr>
                        <a:t>885049</a:t>
                      </a:r>
                      <a:endParaRPr lang="en-US" sz="1100" dirty="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extLst>
                  <a:ext uri="{0D108BD9-81ED-4DB2-BD59-A6C34878D82A}">
                    <a16:rowId xmlns:a16="http://schemas.microsoft.com/office/drawing/2014/main" val="10001"/>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1146" y="0"/>
            <a:ext cx="7392612" cy="658991"/>
          </a:xfrm>
        </p:spPr>
        <p:txBody>
          <a:bodyPr/>
          <a:lstStyle/>
          <a:p>
            <a:r>
              <a:rPr lang="en-US" dirty="0"/>
              <a:t>Importing Data into Elastic Search</a:t>
            </a:r>
          </a:p>
        </p:txBody>
      </p:sp>
      <p:sp>
        <p:nvSpPr>
          <p:cNvPr id="3" name="Content Placeholder 2"/>
          <p:cNvSpPr>
            <a:spLocks noGrp="1"/>
          </p:cNvSpPr>
          <p:nvPr>
            <p:ph idx="1"/>
          </p:nvPr>
        </p:nvSpPr>
        <p:spPr/>
        <p:txBody>
          <a:bodyPr/>
          <a:lstStyle/>
          <a:p>
            <a:r>
              <a:rPr lang="en-US" dirty="0"/>
              <a:t>For small sized data, we can use Elastic Search’s Bulk API in order to index the data into the Elastic Search index.</a:t>
            </a:r>
          </a:p>
          <a:p>
            <a:r>
              <a:rPr lang="en-US" dirty="0"/>
              <a:t>For larger sized data, using the Bulk API to upload all this data at once is not a recommended solution, instead, we will be using a python script that will help us break the data into chunks and importing each chunk separately into Elastic Search.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901" y="0"/>
            <a:ext cx="7392612" cy="658991"/>
          </a:xfrm>
        </p:spPr>
        <p:txBody>
          <a:bodyPr/>
          <a:lstStyle/>
          <a:p>
            <a:r>
              <a:rPr lang="en-US" dirty="0"/>
              <a:t>Elastic Search vs SQL</a:t>
            </a:r>
          </a:p>
        </p:txBody>
      </p:sp>
      <p:sp>
        <p:nvSpPr>
          <p:cNvPr id="3" name="Content Placeholder 2"/>
          <p:cNvSpPr>
            <a:spLocks noGrp="1"/>
          </p:cNvSpPr>
          <p:nvPr>
            <p:ph idx="1"/>
          </p:nvPr>
        </p:nvSpPr>
        <p:spPr/>
        <p:txBody>
          <a:bodyPr/>
          <a:lstStyle/>
          <a:p>
            <a:r>
              <a:rPr lang="en-US" dirty="0"/>
              <a:t>Measuring Performance Difference</a:t>
            </a:r>
          </a:p>
          <a:p>
            <a:pPr lvl="1"/>
            <a:r>
              <a:rPr lang="en-US" dirty="0"/>
              <a:t>Exporting/Importing Records	</a:t>
            </a:r>
          </a:p>
          <a:p>
            <a:pPr lvl="2"/>
            <a:r>
              <a:rPr lang="en-US" sz="1800" dirty="0">
                <a:effectLst/>
                <a:ea typeface="Calibri" panose="020F0502020204030204" pitchFamily="34" charset="0"/>
                <a:cs typeface="Calibri" panose="020F0502020204030204" pitchFamily="34" charset="0"/>
              </a:rPr>
              <a:t>In case of oracle, exporting the records took up a huge amount of time(up to 2 hours).</a:t>
            </a:r>
          </a:p>
          <a:p>
            <a:pPr lvl="2"/>
            <a:r>
              <a:rPr lang="en-US" sz="1800" dirty="0">
                <a:effectLst/>
                <a:ea typeface="Calibri" panose="020F0502020204030204" pitchFamily="34" charset="0"/>
                <a:cs typeface="Calibri" panose="020F0502020204030204" pitchFamily="34" charset="0"/>
              </a:rPr>
              <a:t>In case of Elastic Search, some import methods took up the same amount of time, but with the help of the Python script(after separating the data into chunks), the data was imported in minutes.</a:t>
            </a:r>
          </a:p>
          <a:p>
            <a:pPr lvl="2"/>
            <a:endParaRPr lang="en-US" dirty="0"/>
          </a:p>
          <a:p>
            <a:pPr lvl="2"/>
            <a:endParaRPr lang="en-US" sz="1800" dirty="0">
              <a:effectLst/>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49928E74-6B63-B953-5615-E635317254DD}"/>
              </a:ext>
            </a:extLst>
          </p:cNvPr>
          <p:cNvPicPr>
            <a:picLocks noChangeAspect="1"/>
          </p:cNvPicPr>
          <p:nvPr/>
        </p:nvPicPr>
        <p:blipFill>
          <a:blip r:embed="rId2"/>
          <a:stretch>
            <a:fillRect/>
          </a:stretch>
        </p:blipFill>
        <p:spPr>
          <a:xfrm>
            <a:off x="3109015" y="3429000"/>
            <a:ext cx="5547841" cy="2415749"/>
          </a:xfrm>
          <a:prstGeom prst="rect">
            <a:avLst/>
          </a:prstGeom>
        </p:spPr>
      </p:pic>
      <p:sp>
        <p:nvSpPr>
          <p:cNvPr id="7" name="TextBox 6">
            <a:extLst>
              <a:ext uri="{FF2B5EF4-FFF2-40B4-BE49-F238E27FC236}">
                <a16:creationId xmlns:a16="http://schemas.microsoft.com/office/drawing/2014/main" id="{D99C3449-89B4-84EF-DFF2-7A9E83BBCC02}"/>
              </a:ext>
            </a:extLst>
          </p:cNvPr>
          <p:cNvSpPr txBox="1"/>
          <p:nvPr/>
        </p:nvSpPr>
        <p:spPr>
          <a:xfrm>
            <a:off x="3481525" y="5920429"/>
            <a:ext cx="6702642" cy="338554"/>
          </a:xfrm>
          <a:prstGeom prst="rect">
            <a:avLst/>
          </a:prstGeom>
          <a:noFill/>
        </p:spPr>
        <p:txBody>
          <a:bodyPr wrap="square" rtlCol="0">
            <a:spAutoFit/>
          </a:bodyPr>
          <a:lstStyle/>
          <a:p>
            <a:pPr eaLnBrk="0" fontAlgn="base" hangingPunct="0">
              <a:spcBef>
                <a:spcPct val="20000"/>
              </a:spcBef>
              <a:spcAft>
                <a:spcPct val="0"/>
              </a:spcAft>
            </a:pPr>
            <a:r>
              <a:rPr lang="en-US" sz="1600" dirty="0">
                <a:ln w="0"/>
                <a:solidFill>
                  <a:schemeClr val="accent1"/>
                </a:solidFill>
                <a:cs typeface="Times New Roman" pitchFamily="18" charset="0"/>
              </a:rPr>
              <a:t>Importing Elastic Search Records using Python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901" y="0"/>
            <a:ext cx="7392612" cy="658991"/>
          </a:xfrm>
        </p:spPr>
        <p:txBody>
          <a:bodyPr/>
          <a:lstStyle/>
          <a:p>
            <a:r>
              <a:rPr lang="en-US" dirty="0"/>
              <a:t>Elastic Search vs SQL</a:t>
            </a:r>
          </a:p>
        </p:txBody>
      </p:sp>
      <p:sp>
        <p:nvSpPr>
          <p:cNvPr id="3" name="Content Placeholder 2"/>
          <p:cNvSpPr>
            <a:spLocks noGrp="1"/>
          </p:cNvSpPr>
          <p:nvPr>
            <p:ph idx="1"/>
          </p:nvPr>
        </p:nvSpPr>
        <p:spPr/>
        <p:txBody>
          <a:bodyPr/>
          <a:lstStyle/>
          <a:p>
            <a:r>
              <a:rPr lang="en-US" dirty="0"/>
              <a:t>Measuring Performance Difference</a:t>
            </a:r>
          </a:p>
          <a:p>
            <a:pPr lvl="1"/>
            <a:r>
              <a:rPr lang="en-US" dirty="0"/>
              <a:t>Insertion of Records in Database</a:t>
            </a:r>
          </a:p>
          <a:p>
            <a:pPr marL="800100" lvl="2">
              <a:lnSpc>
                <a:spcPct val="107000"/>
              </a:lnSpc>
              <a:spcBef>
                <a:spcPts val="0"/>
              </a:spcBef>
              <a:spcAft>
                <a:spcPts val="800"/>
              </a:spcAft>
            </a:pPr>
            <a:r>
              <a:rPr lang="en-US" sz="2000" dirty="0">
                <a:effectLst/>
                <a:ea typeface="Calibri" panose="020F0502020204030204" pitchFamily="34" charset="0"/>
                <a:cs typeface="Arial" panose="02080604020202020204" pitchFamily="34" charset="0"/>
              </a:rPr>
              <a:t>We notice that without the use of PL/SQL in oracle, the performance of Elastic Search is significantly better than oracle. With the use of PL/SQL in case of insertion of identical rows, the performance is somewhat close.</a:t>
            </a:r>
          </a:p>
          <a:p>
            <a:pPr marL="800100" lvl="2">
              <a:lnSpc>
                <a:spcPct val="107000"/>
              </a:lnSpc>
              <a:spcBef>
                <a:spcPts val="0"/>
              </a:spcBef>
              <a:spcAft>
                <a:spcPts val="800"/>
              </a:spcAft>
            </a:pPr>
            <a:r>
              <a:rPr lang="en-US" sz="2000" dirty="0">
                <a:effectLst/>
                <a:ea typeface="Calibri" panose="020F0502020204030204" pitchFamily="34" charset="0"/>
                <a:cs typeface="Arial" panose="02080604020202020204" pitchFamily="34" charset="0"/>
              </a:rPr>
              <a:t>However, insertion in general is not our main issue, what we’re looking for is difference in performance in case of search queries.</a:t>
            </a:r>
          </a:p>
          <a:p>
            <a:pPr lvl="2"/>
            <a:endParaRPr lang="en-US" dirty="0"/>
          </a:p>
          <a:p>
            <a:pPr lvl="2"/>
            <a:endParaRPr lang="en-US" sz="1800" dirty="0">
              <a:effectLst/>
              <a:ea typeface="Calibri" panose="020F0502020204030204" pitchFamily="34" charset="0"/>
              <a:cs typeface="Calibri" panose="020F050202020403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61606014"/>
              </p:ext>
            </p:extLst>
          </p:nvPr>
        </p:nvGraphicFramePr>
        <p:xfrm>
          <a:off x="1869688" y="3623477"/>
          <a:ext cx="9596761" cy="2823098"/>
        </p:xfrm>
        <a:graphic>
          <a:graphicData uri="http://schemas.openxmlformats.org/drawingml/2006/table">
            <a:tbl>
              <a:tblPr firstRow="1" firstCol="1" bandRow="1">
                <a:tableStyleId>{5C22544A-7EE6-4342-B048-85BDC9FD1C3A}</a:tableStyleId>
              </a:tblPr>
              <a:tblGrid>
                <a:gridCol w="3198239">
                  <a:extLst>
                    <a:ext uri="{9D8B030D-6E8A-4147-A177-3AD203B41FA5}">
                      <a16:colId xmlns:a16="http://schemas.microsoft.com/office/drawing/2014/main" val="20000"/>
                    </a:ext>
                  </a:extLst>
                </a:gridCol>
                <a:gridCol w="3199261">
                  <a:extLst>
                    <a:ext uri="{9D8B030D-6E8A-4147-A177-3AD203B41FA5}">
                      <a16:colId xmlns:a16="http://schemas.microsoft.com/office/drawing/2014/main" val="20001"/>
                    </a:ext>
                  </a:extLst>
                </a:gridCol>
                <a:gridCol w="3199261">
                  <a:extLst>
                    <a:ext uri="{9D8B030D-6E8A-4147-A177-3AD203B41FA5}">
                      <a16:colId xmlns:a16="http://schemas.microsoft.com/office/drawing/2014/main" val="20002"/>
                    </a:ext>
                  </a:extLst>
                </a:gridCol>
              </a:tblGrid>
              <a:tr h="244027">
                <a:tc>
                  <a:txBody>
                    <a:bodyPr/>
                    <a:lstStyle/>
                    <a:p>
                      <a:pPr marL="0" marR="0" algn="ctr">
                        <a:lnSpc>
                          <a:spcPct val="107000"/>
                        </a:lnSpc>
                        <a:spcBef>
                          <a:spcPts val="0"/>
                        </a:spcBef>
                        <a:spcAft>
                          <a:spcPts val="0"/>
                        </a:spcAft>
                      </a:pPr>
                      <a:r>
                        <a:rPr lang="en-US" sz="1400" u="none" strike="noStrike" dirty="0">
                          <a:effectLst/>
                        </a:rPr>
                        <a:t> </a:t>
                      </a:r>
                      <a:endParaRPr lang="en-US" sz="1100" dirty="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Oracle</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Elastic Search</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extLst>
                  <a:ext uri="{0D108BD9-81ED-4DB2-BD59-A6C34878D82A}">
                    <a16:rowId xmlns:a16="http://schemas.microsoft.com/office/drawing/2014/main" val="10000"/>
                  </a:ext>
                </a:extLst>
              </a:tr>
              <a:tr h="244171">
                <a:tc>
                  <a:txBody>
                    <a:bodyPr/>
                    <a:lstStyle/>
                    <a:p>
                      <a:pPr marL="0" marR="0" algn="ctr">
                        <a:lnSpc>
                          <a:spcPct val="107000"/>
                        </a:lnSpc>
                        <a:spcBef>
                          <a:spcPts val="0"/>
                        </a:spcBef>
                        <a:spcAft>
                          <a:spcPts val="0"/>
                        </a:spcAft>
                      </a:pPr>
                      <a:r>
                        <a:rPr lang="en-US" sz="1400">
                          <a:effectLst/>
                        </a:rPr>
                        <a:t>Insertion of One Record</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0.21</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0.033</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extLst>
                  <a:ext uri="{0D108BD9-81ED-4DB2-BD59-A6C34878D82A}">
                    <a16:rowId xmlns:a16="http://schemas.microsoft.com/office/drawing/2014/main" val="10001"/>
                  </a:ext>
                </a:extLst>
              </a:tr>
              <a:tr h="501369">
                <a:tc>
                  <a:txBody>
                    <a:bodyPr/>
                    <a:lstStyle/>
                    <a:p>
                      <a:pPr marL="0" marR="0" algn="ctr">
                        <a:lnSpc>
                          <a:spcPct val="107000"/>
                        </a:lnSpc>
                        <a:spcBef>
                          <a:spcPts val="0"/>
                        </a:spcBef>
                        <a:spcAft>
                          <a:spcPts val="0"/>
                        </a:spcAft>
                      </a:pPr>
                      <a:r>
                        <a:rPr lang="en-US" sz="1400">
                          <a:effectLst/>
                        </a:rPr>
                        <a:t>Insertion of 2000 rows – without PL/SQL</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2.673</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0.288</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extLst>
                  <a:ext uri="{0D108BD9-81ED-4DB2-BD59-A6C34878D82A}">
                    <a16:rowId xmlns:a16="http://schemas.microsoft.com/office/drawing/2014/main" val="10002"/>
                  </a:ext>
                </a:extLst>
              </a:tr>
              <a:tr h="501369">
                <a:tc>
                  <a:txBody>
                    <a:bodyPr/>
                    <a:lstStyle/>
                    <a:p>
                      <a:pPr marL="0" marR="0" algn="ctr">
                        <a:lnSpc>
                          <a:spcPct val="107000"/>
                        </a:lnSpc>
                        <a:spcBef>
                          <a:spcPts val="0"/>
                        </a:spcBef>
                        <a:spcAft>
                          <a:spcPts val="0"/>
                        </a:spcAft>
                      </a:pPr>
                      <a:r>
                        <a:rPr lang="en-US" sz="1400">
                          <a:effectLst/>
                        </a:rPr>
                        <a:t>Insertion of 8000 rows – without PL/SQL</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156.898</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0.419</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extLst>
                  <a:ext uri="{0D108BD9-81ED-4DB2-BD59-A6C34878D82A}">
                    <a16:rowId xmlns:a16="http://schemas.microsoft.com/office/drawing/2014/main" val="10003"/>
                  </a:ext>
                </a:extLst>
              </a:tr>
              <a:tr h="670018">
                <a:tc>
                  <a:txBody>
                    <a:bodyPr/>
                    <a:lstStyle/>
                    <a:p>
                      <a:pPr marL="0" marR="0" algn="ctr">
                        <a:lnSpc>
                          <a:spcPct val="107000"/>
                        </a:lnSpc>
                        <a:spcBef>
                          <a:spcPts val="0"/>
                        </a:spcBef>
                        <a:spcAft>
                          <a:spcPts val="0"/>
                        </a:spcAft>
                      </a:pPr>
                      <a:r>
                        <a:rPr lang="en-US" sz="1400">
                          <a:effectLst/>
                        </a:rPr>
                        <a:t>Insertion of 10000 identical rows – with PL/SQL</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0.558</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0.553</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extLst>
                  <a:ext uri="{0D108BD9-81ED-4DB2-BD59-A6C34878D82A}">
                    <a16:rowId xmlns:a16="http://schemas.microsoft.com/office/drawing/2014/main" val="10004"/>
                  </a:ext>
                </a:extLst>
              </a:tr>
              <a:tr h="662144">
                <a:tc>
                  <a:txBody>
                    <a:bodyPr/>
                    <a:lstStyle/>
                    <a:p>
                      <a:pPr marL="0" marR="0" algn="ctr">
                        <a:lnSpc>
                          <a:spcPct val="107000"/>
                        </a:lnSpc>
                        <a:spcBef>
                          <a:spcPts val="0"/>
                        </a:spcBef>
                        <a:spcAft>
                          <a:spcPts val="0"/>
                        </a:spcAft>
                      </a:pPr>
                      <a:r>
                        <a:rPr lang="en-US" sz="1400">
                          <a:effectLst/>
                        </a:rPr>
                        <a:t>Insertion of 100000 identical rows – with PL/SQL</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~5 </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dirty="0">
                          <a:effectLst/>
                        </a:rPr>
                        <a:t>~5</a:t>
                      </a:r>
                      <a:endParaRPr lang="en-US" sz="1100" dirty="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85548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901" y="0"/>
            <a:ext cx="7392612" cy="658991"/>
          </a:xfrm>
        </p:spPr>
        <p:txBody>
          <a:bodyPr/>
          <a:lstStyle/>
          <a:p>
            <a:r>
              <a:rPr lang="en-US" dirty="0"/>
              <a:t>Elastic Search vs SQL</a:t>
            </a:r>
          </a:p>
        </p:txBody>
      </p:sp>
      <p:sp>
        <p:nvSpPr>
          <p:cNvPr id="3" name="Content Placeholder 2"/>
          <p:cNvSpPr>
            <a:spLocks noGrp="1"/>
          </p:cNvSpPr>
          <p:nvPr>
            <p:ph idx="1"/>
          </p:nvPr>
        </p:nvSpPr>
        <p:spPr/>
        <p:txBody>
          <a:bodyPr/>
          <a:lstStyle/>
          <a:p>
            <a:r>
              <a:rPr lang="en-US" dirty="0"/>
              <a:t>Measuring Performance Difference</a:t>
            </a:r>
          </a:p>
          <a:p>
            <a:pPr lvl="1"/>
            <a:r>
              <a:rPr lang="en-US" dirty="0"/>
              <a:t>Insertion of Records in Database</a:t>
            </a:r>
          </a:p>
          <a:p>
            <a:pPr lvl="2"/>
            <a:endParaRPr lang="en-US" dirty="0"/>
          </a:p>
          <a:p>
            <a:pPr lvl="2"/>
            <a:endParaRPr lang="en-US" sz="1800" dirty="0">
              <a:effectLst/>
              <a:ea typeface="Calibri" panose="020F0502020204030204" pitchFamily="34" charset="0"/>
              <a:cs typeface="Calibri" panose="020F0502020204030204" pitchFamily="34" charset="0"/>
            </a:endParaRPr>
          </a:p>
        </p:txBody>
      </p:sp>
      <p:pic>
        <p:nvPicPr>
          <p:cNvPr id="6" name="Picture 5" descr="Graphical user interface, text, application, email&#10;&#10;Description automatically generated">
            <a:extLst>
              <a:ext uri="{FF2B5EF4-FFF2-40B4-BE49-F238E27FC236}">
                <a16:creationId xmlns:a16="http://schemas.microsoft.com/office/drawing/2014/main" id="{07313D44-379B-AAF8-400C-FE98A0695E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340" y="2199720"/>
            <a:ext cx="7660733" cy="4109664"/>
          </a:xfrm>
          <a:prstGeom prst="rect">
            <a:avLst/>
          </a:prstGeom>
        </p:spPr>
      </p:pic>
      <p:pic>
        <p:nvPicPr>
          <p:cNvPr id="8" name="Picture 7" descr="Text&#10;&#10;Description automatically generated">
            <a:extLst>
              <a:ext uri="{FF2B5EF4-FFF2-40B4-BE49-F238E27FC236}">
                <a16:creationId xmlns:a16="http://schemas.microsoft.com/office/drawing/2014/main" id="{5A904EAB-B2E1-192C-881C-8A36C1694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7681" y="1555302"/>
            <a:ext cx="6445336" cy="3747396"/>
          </a:xfrm>
          <a:prstGeom prst="rect">
            <a:avLst/>
          </a:prstGeom>
        </p:spPr>
      </p:pic>
      <p:sp>
        <p:nvSpPr>
          <p:cNvPr id="9" name="Rectangle 8">
            <a:extLst>
              <a:ext uri="{FF2B5EF4-FFF2-40B4-BE49-F238E27FC236}">
                <a16:creationId xmlns:a16="http://schemas.microsoft.com/office/drawing/2014/main" id="{7B0784F5-D99F-4CB0-9A41-773EA9664EB1}"/>
              </a:ext>
            </a:extLst>
          </p:cNvPr>
          <p:cNvSpPr/>
          <p:nvPr/>
        </p:nvSpPr>
        <p:spPr>
          <a:xfrm>
            <a:off x="1828800" y="4598633"/>
            <a:ext cx="949911" cy="1775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FCF6B93-F763-8909-52A0-32738437735A}"/>
              </a:ext>
            </a:extLst>
          </p:cNvPr>
          <p:cNvSpPr/>
          <p:nvPr/>
        </p:nvSpPr>
        <p:spPr>
          <a:xfrm>
            <a:off x="1084555" y="5787266"/>
            <a:ext cx="949911" cy="1775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879B1C-E14E-DD49-5A3C-90D8737F6F55}"/>
              </a:ext>
            </a:extLst>
          </p:cNvPr>
          <p:cNvSpPr/>
          <p:nvPr/>
        </p:nvSpPr>
        <p:spPr>
          <a:xfrm>
            <a:off x="5933243" y="4450344"/>
            <a:ext cx="949911" cy="1775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546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391" y="0"/>
            <a:ext cx="7392612" cy="658991"/>
          </a:xfrm>
        </p:spPr>
        <p:txBody>
          <a:bodyPr/>
          <a:lstStyle/>
          <a:p>
            <a:r>
              <a:rPr lang="en-US" dirty="0"/>
              <a:t>What is our goal?</a:t>
            </a:r>
          </a:p>
        </p:txBody>
      </p:sp>
      <p:sp>
        <p:nvSpPr>
          <p:cNvPr id="3" name="Content Placeholder 2"/>
          <p:cNvSpPr>
            <a:spLocks noGrp="1"/>
          </p:cNvSpPr>
          <p:nvPr>
            <p:ph idx="1"/>
          </p:nvPr>
        </p:nvSpPr>
        <p:spPr>
          <a:xfrm>
            <a:off x="609600" y="2956264"/>
            <a:ext cx="10972800" cy="1189608"/>
          </a:xfrm>
        </p:spPr>
        <p:txBody>
          <a:bodyPr/>
          <a:lstStyle/>
          <a:p>
            <a:r>
              <a:rPr lang="en-US" dirty="0"/>
              <a:t>Enhancing “Dump/Audit” Mechanism using Elastic Search/Kibana/Kafka</a:t>
            </a:r>
          </a:p>
        </p:txBody>
      </p:sp>
    </p:spTree>
    <p:extLst>
      <p:ext uri="{BB962C8B-B14F-4D97-AF65-F5344CB8AC3E}">
        <p14:creationId xmlns:p14="http://schemas.microsoft.com/office/powerpoint/2010/main" val="1155029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901" y="0"/>
            <a:ext cx="7392612" cy="658991"/>
          </a:xfrm>
        </p:spPr>
        <p:txBody>
          <a:bodyPr/>
          <a:lstStyle/>
          <a:p>
            <a:r>
              <a:rPr lang="en-US" dirty="0"/>
              <a:t>Elastic Search vs SQL</a:t>
            </a:r>
          </a:p>
        </p:txBody>
      </p:sp>
      <p:sp>
        <p:nvSpPr>
          <p:cNvPr id="3" name="Content Placeholder 2"/>
          <p:cNvSpPr>
            <a:spLocks noGrp="1"/>
          </p:cNvSpPr>
          <p:nvPr>
            <p:ph idx="1"/>
          </p:nvPr>
        </p:nvSpPr>
        <p:spPr/>
        <p:txBody>
          <a:bodyPr/>
          <a:lstStyle/>
          <a:p>
            <a:r>
              <a:rPr lang="en-US" dirty="0"/>
              <a:t>Measuring Performance Difference</a:t>
            </a:r>
          </a:p>
          <a:p>
            <a:pPr lvl="1"/>
            <a:r>
              <a:rPr lang="en-US" dirty="0"/>
              <a:t>Searching through the database</a:t>
            </a:r>
          </a:p>
          <a:p>
            <a:pPr marL="800100" lvl="2">
              <a:lnSpc>
                <a:spcPct val="107000"/>
              </a:lnSpc>
              <a:spcBef>
                <a:spcPts val="0"/>
              </a:spcBef>
              <a:spcAft>
                <a:spcPts val="800"/>
              </a:spcAft>
            </a:pPr>
            <a:r>
              <a:rPr lang="en-US" sz="1800" dirty="0">
                <a:effectLst/>
                <a:ea typeface="Calibri" panose="020F0502020204030204" pitchFamily="34" charset="0"/>
                <a:cs typeface="Arial" panose="02080604020202020204" pitchFamily="34" charset="0"/>
              </a:rPr>
              <a:t>In case of searching with any query in general, Elastic Search shows a great difference. When we try to fetch for example 10000 records, oracle fetches these records in around 20 seconds, but elastic search fetches them in under 300ms, any other latency would be due to the layers the data passes through until it reaches the user, with the added latency elastic search would still be considered faster than oracle.</a:t>
            </a:r>
          </a:p>
          <a:p>
            <a:pPr marL="800100" lvl="2">
              <a:lnSpc>
                <a:spcPct val="107000"/>
              </a:lnSpc>
              <a:spcBef>
                <a:spcPts val="0"/>
              </a:spcBef>
              <a:spcAft>
                <a:spcPts val="800"/>
              </a:spcAft>
            </a:pPr>
            <a:r>
              <a:rPr lang="en-US" sz="1800" dirty="0">
                <a:effectLst/>
                <a:ea typeface="Calibri" panose="020F0502020204030204" pitchFamily="34" charset="0"/>
                <a:cs typeface="Arial" panose="02080604020202020204" pitchFamily="34" charset="0"/>
              </a:rPr>
              <a:t>Example</a:t>
            </a:r>
          </a:p>
          <a:p>
            <a:pPr marL="800100" lvl="2">
              <a:lnSpc>
                <a:spcPct val="107000"/>
              </a:lnSpc>
              <a:spcBef>
                <a:spcPts val="0"/>
              </a:spcBef>
              <a:spcAft>
                <a:spcPts val="800"/>
              </a:spcAft>
            </a:pPr>
            <a:endParaRPr lang="en-US" sz="1800" dirty="0">
              <a:effectLst/>
              <a:ea typeface="Calibri" panose="020F0502020204030204" pitchFamily="34" charset="0"/>
              <a:cs typeface="Arial" panose="02080604020202020204" pitchFamily="34" charset="0"/>
            </a:endParaRPr>
          </a:p>
          <a:p>
            <a:pPr marL="800100" lvl="2">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80604020202020204" pitchFamily="34" charset="0"/>
            </a:endParaRPr>
          </a:p>
          <a:p>
            <a:pPr lvl="2"/>
            <a:endParaRPr lang="en-US" dirty="0"/>
          </a:p>
          <a:p>
            <a:pPr lvl="2"/>
            <a:endParaRPr lang="en-US" dirty="0"/>
          </a:p>
          <a:p>
            <a:pPr lvl="2"/>
            <a:endParaRPr lang="en-US" sz="1800" dirty="0">
              <a:effectLst/>
              <a:ea typeface="Calibri" panose="020F0502020204030204" pitchFamily="34" charset="0"/>
              <a:cs typeface="Calibri" panose="020F0502020204030204" pitchFamily="34" charset="0"/>
            </a:endParaRPr>
          </a:p>
        </p:txBody>
      </p:sp>
      <p:graphicFrame>
        <p:nvGraphicFramePr>
          <p:cNvPr id="6" name="Table 5"/>
          <p:cNvGraphicFramePr>
            <a:graphicFrameLocks noGrp="1"/>
          </p:cNvGraphicFramePr>
          <p:nvPr/>
        </p:nvGraphicFramePr>
        <p:xfrm>
          <a:off x="1760214" y="3623477"/>
          <a:ext cx="8848601" cy="1152710"/>
        </p:xfrm>
        <a:graphic>
          <a:graphicData uri="http://schemas.openxmlformats.org/drawingml/2006/table">
            <a:tbl>
              <a:tblPr firstRow="1" firstCol="1" bandRow="1">
                <a:tableStyleId>{5C22544A-7EE6-4342-B048-85BDC9FD1C3A}</a:tableStyleId>
              </a:tblPr>
              <a:tblGrid>
                <a:gridCol w="2948903">
                  <a:extLst>
                    <a:ext uri="{9D8B030D-6E8A-4147-A177-3AD203B41FA5}">
                      <a16:colId xmlns:a16="http://schemas.microsoft.com/office/drawing/2014/main" val="20000"/>
                    </a:ext>
                  </a:extLst>
                </a:gridCol>
                <a:gridCol w="2949849">
                  <a:extLst>
                    <a:ext uri="{9D8B030D-6E8A-4147-A177-3AD203B41FA5}">
                      <a16:colId xmlns:a16="http://schemas.microsoft.com/office/drawing/2014/main" val="20001"/>
                    </a:ext>
                  </a:extLst>
                </a:gridCol>
                <a:gridCol w="2949849">
                  <a:extLst>
                    <a:ext uri="{9D8B030D-6E8A-4147-A177-3AD203B41FA5}">
                      <a16:colId xmlns:a16="http://schemas.microsoft.com/office/drawing/2014/main" val="20002"/>
                    </a:ext>
                  </a:extLst>
                </a:gridCol>
              </a:tblGrid>
              <a:tr h="284217">
                <a:tc>
                  <a:txBody>
                    <a:bodyPr/>
                    <a:lstStyle/>
                    <a:p>
                      <a:pPr marL="0" marR="0" algn="ctr">
                        <a:lnSpc>
                          <a:spcPct val="107000"/>
                        </a:lnSpc>
                        <a:spcBef>
                          <a:spcPts val="0"/>
                        </a:spcBef>
                        <a:spcAft>
                          <a:spcPts val="0"/>
                        </a:spcAft>
                      </a:pPr>
                      <a:r>
                        <a:rPr lang="en-US" sz="1400" u="none" strike="noStrike">
                          <a:effectLst/>
                        </a:rPr>
                        <a:t> </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Oracle</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Elastic Search</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extLst>
                  <a:ext uri="{0D108BD9-81ED-4DB2-BD59-A6C34878D82A}">
                    <a16:rowId xmlns:a16="http://schemas.microsoft.com/office/drawing/2014/main" val="10000"/>
                  </a:ext>
                </a:extLst>
              </a:tr>
              <a:tr h="584108">
                <a:tc>
                  <a:txBody>
                    <a:bodyPr/>
                    <a:lstStyle/>
                    <a:p>
                      <a:pPr marL="0" marR="0" algn="ctr">
                        <a:lnSpc>
                          <a:spcPct val="107000"/>
                        </a:lnSpc>
                        <a:spcBef>
                          <a:spcPts val="0"/>
                        </a:spcBef>
                        <a:spcAft>
                          <a:spcPts val="0"/>
                        </a:spcAft>
                      </a:pPr>
                      <a:r>
                        <a:rPr lang="en-US" sz="1400">
                          <a:effectLst/>
                        </a:rPr>
                        <a:t>Number of Records Fetched</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10,150</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10000</a:t>
                      </a:r>
                      <a:endParaRPr lang="en-US" sz="1100">
                        <a:effectLst/>
                      </a:endParaRPr>
                    </a:p>
                    <a:p>
                      <a:pPr marL="0" marR="0" algn="ctr">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extLst>
                  <a:ext uri="{0D108BD9-81ED-4DB2-BD59-A6C34878D82A}">
                    <a16:rowId xmlns:a16="http://schemas.microsoft.com/office/drawing/2014/main" val="10001"/>
                  </a:ext>
                </a:extLst>
              </a:tr>
              <a:tr h="284385">
                <a:tc>
                  <a:txBody>
                    <a:bodyPr/>
                    <a:lstStyle/>
                    <a:p>
                      <a:pPr marL="0" marR="0" algn="ctr">
                        <a:lnSpc>
                          <a:spcPct val="107000"/>
                        </a:lnSpc>
                        <a:spcBef>
                          <a:spcPts val="0"/>
                        </a:spcBef>
                        <a:spcAft>
                          <a:spcPts val="0"/>
                        </a:spcAft>
                      </a:pPr>
                      <a:r>
                        <a:rPr lang="en-US" sz="1400">
                          <a:effectLst/>
                        </a:rPr>
                        <a:t>Time Taken</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a:effectLst/>
                        </a:rPr>
                        <a:t>27.121 Seconds</a:t>
                      </a:r>
                      <a:endParaRPr lang="en-US" sz="110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tc>
                  <a:txBody>
                    <a:bodyPr/>
                    <a:lstStyle/>
                    <a:p>
                      <a:pPr marL="0" marR="0" algn="ctr">
                        <a:lnSpc>
                          <a:spcPct val="107000"/>
                        </a:lnSpc>
                        <a:spcBef>
                          <a:spcPts val="0"/>
                        </a:spcBef>
                        <a:spcAft>
                          <a:spcPts val="0"/>
                        </a:spcAft>
                      </a:pPr>
                      <a:r>
                        <a:rPr lang="en-US" sz="1400" dirty="0">
                          <a:effectLst/>
                        </a:rPr>
                        <a:t>274ms</a:t>
                      </a:r>
                      <a:endParaRPr lang="en-US" sz="1100" dirty="0">
                        <a:effectLst/>
                        <a:latin typeface="Calibri" panose="020F0502020204030204" pitchFamily="34" charset="0"/>
                        <a:ea typeface="Calibri" panose="020F0502020204030204" pitchFamily="34" charset="0"/>
                        <a:cs typeface="Arial" panose="02080604020202020204" pitchFamily="34" charset="0"/>
                      </a:endParaRPr>
                    </a:p>
                  </a:txBody>
                  <a:tcPr marL="68580" marR="68580" marT="0" marB="0"/>
                </a:tc>
                <a:extLst>
                  <a:ext uri="{0D108BD9-81ED-4DB2-BD59-A6C34878D82A}">
                    <a16:rowId xmlns:a16="http://schemas.microsoft.com/office/drawing/2014/main" val="10002"/>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901" y="0"/>
            <a:ext cx="7392612" cy="658991"/>
          </a:xfrm>
        </p:spPr>
        <p:txBody>
          <a:bodyPr/>
          <a:lstStyle/>
          <a:p>
            <a:r>
              <a:rPr lang="en-US" dirty="0"/>
              <a:t>Elastic Search vs SQL</a:t>
            </a:r>
          </a:p>
        </p:txBody>
      </p:sp>
      <p:sp>
        <p:nvSpPr>
          <p:cNvPr id="3" name="Content Placeholder 2"/>
          <p:cNvSpPr>
            <a:spLocks noGrp="1"/>
          </p:cNvSpPr>
          <p:nvPr>
            <p:ph idx="1"/>
          </p:nvPr>
        </p:nvSpPr>
        <p:spPr/>
        <p:txBody>
          <a:bodyPr/>
          <a:lstStyle/>
          <a:p>
            <a:r>
              <a:rPr lang="en-US" dirty="0"/>
              <a:t>Measuring Performance Difference</a:t>
            </a:r>
          </a:p>
          <a:p>
            <a:pPr lvl="2"/>
            <a:endParaRPr lang="en-US" dirty="0"/>
          </a:p>
          <a:p>
            <a:pPr lvl="2"/>
            <a:endParaRPr lang="en-US" sz="1800" dirty="0">
              <a:effectLst/>
              <a:ea typeface="Calibri" panose="020F0502020204030204" pitchFamily="34" charset="0"/>
              <a:cs typeface="Calibri" panose="020F0502020204030204" pitchFamily="34" charset="0"/>
            </a:endParaRPr>
          </a:p>
        </p:txBody>
      </p:sp>
      <p:pic>
        <p:nvPicPr>
          <p:cNvPr id="4" name="Picture 3" descr="A screenshot of a computer&#10;&#10;Description automatically generated with medium confidence"/>
          <p:cNvPicPr>
            <a:picLocks noChangeAspect="1"/>
          </p:cNvPicPr>
          <p:nvPr/>
        </p:nvPicPr>
        <p:blipFill>
          <a:blip r:embed="rId2"/>
          <a:stretch>
            <a:fillRect/>
          </a:stretch>
        </p:blipFill>
        <p:spPr>
          <a:xfrm>
            <a:off x="416511" y="2045819"/>
            <a:ext cx="5943600" cy="3155315"/>
          </a:xfrm>
          <a:prstGeom prst="rect">
            <a:avLst/>
          </a:prstGeom>
        </p:spPr>
      </p:pic>
      <p:sp>
        <p:nvSpPr>
          <p:cNvPr id="8" name="Rectangle 7"/>
          <p:cNvSpPr/>
          <p:nvPr/>
        </p:nvSpPr>
        <p:spPr>
          <a:xfrm>
            <a:off x="1278384" y="4918229"/>
            <a:ext cx="852257" cy="1775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with medium confidence"/>
          <p:cNvPicPr>
            <a:picLocks noChangeAspect="1"/>
          </p:cNvPicPr>
          <p:nvPr/>
        </p:nvPicPr>
        <p:blipFill>
          <a:blip r:embed="rId3"/>
          <a:stretch>
            <a:fillRect/>
          </a:stretch>
        </p:blipFill>
        <p:spPr>
          <a:xfrm>
            <a:off x="3994989" y="3994952"/>
            <a:ext cx="8177776" cy="2655156"/>
          </a:xfrm>
          <a:prstGeom prst="rect">
            <a:avLst/>
          </a:prstGeom>
        </p:spPr>
      </p:pic>
      <p:sp>
        <p:nvSpPr>
          <p:cNvPr id="10" name="Rectangle 9"/>
          <p:cNvSpPr/>
          <p:nvPr/>
        </p:nvSpPr>
        <p:spPr>
          <a:xfrm>
            <a:off x="4663772" y="4829452"/>
            <a:ext cx="1432227" cy="1509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E4EA5C-1CB9-A536-8536-0ECAEF2A9BE2}"/>
              </a:ext>
            </a:extLst>
          </p:cNvPr>
          <p:cNvSpPr/>
          <p:nvPr/>
        </p:nvSpPr>
        <p:spPr>
          <a:xfrm>
            <a:off x="924757" y="3940505"/>
            <a:ext cx="852257" cy="1775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901" y="0"/>
            <a:ext cx="7392612" cy="658991"/>
          </a:xfrm>
        </p:spPr>
        <p:txBody>
          <a:bodyPr/>
          <a:lstStyle/>
          <a:p>
            <a:r>
              <a:rPr lang="en-US" dirty="0"/>
              <a:t>Elastic Search vs SQL</a:t>
            </a:r>
          </a:p>
        </p:txBody>
      </p:sp>
      <p:sp>
        <p:nvSpPr>
          <p:cNvPr id="3" name="Content Placeholder 2"/>
          <p:cNvSpPr>
            <a:spLocks noGrp="1"/>
          </p:cNvSpPr>
          <p:nvPr>
            <p:ph idx="1"/>
          </p:nvPr>
        </p:nvSpPr>
        <p:spPr/>
        <p:txBody>
          <a:bodyPr/>
          <a:lstStyle/>
          <a:p>
            <a:r>
              <a:rPr lang="en-US" dirty="0"/>
              <a:t>Measuring Performance Difference</a:t>
            </a:r>
          </a:p>
          <a:p>
            <a:pPr lvl="1"/>
            <a:r>
              <a:rPr lang="en-US" dirty="0"/>
              <a:t>Searching through the database</a:t>
            </a:r>
          </a:p>
          <a:p>
            <a:pPr marL="800100" lvl="2">
              <a:lnSpc>
                <a:spcPct val="107000"/>
              </a:lnSpc>
              <a:spcBef>
                <a:spcPts val="0"/>
              </a:spcBef>
              <a:spcAft>
                <a:spcPts val="800"/>
              </a:spcAft>
            </a:pPr>
            <a:r>
              <a:rPr lang="en-US" sz="1800" dirty="0">
                <a:effectLst/>
                <a:ea typeface="Calibri" panose="020F0502020204030204" pitchFamily="34" charset="0"/>
                <a:cs typeface="Arial" panose="02080604020202020204" pitchFamily="34" charset="0"/>
              </a:rPr>
              <a:t>As the number of fetched records increase, the time taken by oracle is still noticeably significantly higher than elastic search.</a:t>
            </a:r>
          </a:p>
          <a:p>
            <a:pPr marL="800100" lvl="2">
              <a:lnSpc>
                <a:spcPct val="107000"/>
              </a:lnSpc>
              <a:spcBef>
                <a:spcPts val="0"/>
              </a:spcBef>
              <a:spcAft>
                <a:spcPts val="800"/>
              </a:spcAft>
            </a:pPr>
            <a:r>
              <a:rPr lang="en-US" sz="1800" dirty="0">
                <a:effectLst/>
                <a:ea typeface="Calibri" panose="020F0502020204030204" pitchFamily="34" charset="0"/>
                <a:cs typeface="Arial" panose="02080604020202020204" pitchFamily="34" charset="0"/>
              </a:rPr>
              <a:t>Furthermore, Elastic search wins in case of full text search as well, which would help us greatly if we were to search the dump message data.</a:t>
            </a:r>
          </a:p>
          <a:p>
            <a:pPr lvl="1">
              <a:lnSpc>
                <a:spcPct val="107000"/>
              </a:lnSpc>
            </a:pPr>
            <a:r>
              <a:rPr lang="en-US" dirty="0"/>
              <a:t>Updating and Deleting Records in Elasticsearch</a:t>
            </a:r>
          </a:p>
          <a:p>
            <a:pPr marL="800100" lvl="2">
              <a:lnSpc>
                <a:spcPct val="107000"/>
              </a:lnSpc>
              <a:spcBef>
                <a:spcPts val="0"/>
              </a:spcBef>
              <a:spcAft>
                <a:spcPts val="800"/>
              </a:spcAft>
            </a:pPr>
            <a:r>
              <a:rPr lang="en-US" sz="1800" dirty="0">
                <a:effectLst/>
                <a:cs typeface="Arial" panose="02080604020202020204" pitchFamily="34" charset="0"/>
              </a:rPr>
              <a:t>Updating and deleting are very similar to insertion.</a:t>
            </a:r>
            <a:endParaRPr lang="en-US" dirty="0"/>
          </a:p>
          <a:p>
            <a:pPr marL="800100" lvl="2">
              <a:lnSpc>
                <a:spcPct val="107000"/>
              </a:lnSpc>
              <a:spcBef>
                <a:spcPts val="0"/>
              </a:spcBef>
              <a:spcAft>
                <a:spcPts val="800"/>
              </a:spcAft>
            </a:pPr>
            <a:endParaRPr lang="en-US" sz="1800" dirty="0">
              <a:effectLst/>
              <a:ea typeface="Calibri" panose="020F0502020204030204" pitchFamily="34" charset="0"/>
              <a:cs typeface="Arial" panose="02080604020202020204" pitchFamily="34" charset="0"/>
            </a:endParaRPr>
          </a:p>
          <a:p>
            <a:pPr marL="800100" lvl="2">
              <a:lnSpc>
                <a:spcPct val="107000"/>
              </a:lnSpc>
              <a:spcBef>
                <a:spcPts val="0"/>
              </a:spcBef>
              <a:spcAft>
                <a:spcPts val="800"/>
              </a:spcAft>
            </a:pPr>
            <a:endParaRPr lang="en-US" sz="1800" dirty="0">
              <a:effectLst/>
              <a:ea typeface="Calibri" panose="020F0502020204030204" pitchFamily="34" charset="0"/>
              <a:cs typeface="Arial" panose="02080604020202020204" pitchFamily="34" charset="0"/>
            </a:endParaRPr>
          </a:p>
          <a:p>
            <a:pPr marL="800100" lvl="2">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80604020202020204" pitchFamily="34" charset="0"/>
            </a:endParaRPr>
          </a:p>
          <a:p>
            <a:pPr lvl="2"/>
            <a:endParaRPr lang="en-US" dirty="0"/>
          </a:p>
          <a:p>
            <a:pPr lvl="2"/>
            <a:endParaRPr lang="en-US" dirty="0"/>
          </a:p>
          <a:p>
            <a:pPr lvl="2"/>
            <a:endParaRPr lang="en-US" sz="1800" dirty="0">
              <a:effectLst/>
              <a:ea typeface="Calibri" panose="020F0502020204030204" pitchFamily="34" charset="0"/>
              <a:cs typeface="Calibri" panose="020F05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901" y="0"/>
            <a:ext cx="7392612" cy="658991"/>
          </a:xfrm>
        </p:spPr>
        <p:txBody>
          <a:bodyPr/>
          <a:lstStyle/>
          <a:p>
            <a:r>
              <a:rPr lang="en-US" dirty="0"/>
              <a:t>Elastic Search vs SQL</a:t>
            </a:r>
          </a:p>
        </p:txBody>
      </p:sp>
      <p:sp>
        <p:nvSpPr>
          <p:cNvPr id="3" name="Content Placeholder 2"/>
          <p:cNvSpPr>
            <a:spLocks noGrp="1"/>
          </p:cNvSpPr>
          <p:nvPr>
            <p:ph idx="1"/>
          </p:nvPr>
        </p:nvSpPr>
        <p:spPr/>
        <p:txBody>
          <a:bodyPr/>
          <a:lstStyle/>
          <a:p>
            <a:r>
              <a:rPr lang="en-US" dirty="0"/>
              <a:t>Measuring Performance Difference</a:t>
            </a:r>
          </a:p>
          <a:p>
            <a:pPr lvl="1"/>
            <a:r>
              <a:rPr lang="en-US" dirty="0"/>
              <a:t>Storage Comparison</a:t>
            </a:r>
          </a:p>
          <a:p>
            <a:pPr lvl="2"/>
            <a:r>
              <a:rPr lang="en-US" sz="1800" dirty="0">
                <a:effectLst/>
                <a:latin typeface="Calibri" panose="020F0502020204030204" pitchFamily="34" charset="0"/>
                <a:ea typeface="Calibri" panose="020F0502020204030204" pitchFamily="34" charset="0"/>
                <a:cs typeface="Arial" panose="020B0604020202020204" pitchFamily="34" charset="0"/>
              </a:rPr>
              <a:t>Storage size has decreased slightly as the number of tokens decreased, this can help us in case of large data that the inverted index size will decrease further more then.</a:t>
            </a:r>
            <a:endParaRPr lang="en-US" dirty="0"/>
          </a:p>
          <a:p>
            <a:pPr lvl="2"/>
            <a:endParaRPr lang="en-US" sz="1800" dirty="0">
              <a:effectLst/>
              <a:ea typeface="Calibri" panose="020F0502020204030204" pitchFamily="34" charset="0"/>
              <a:cs typeface="Calibri" panose="020F0502020204030204" pitchFamily="34" charset="0"/>
            </a:endParaRPr>
          </a:p>
        </p:txBody>
      </p:sp>
      <p:graphicFrame>
        <p:nvGraphicFramePr>
          <p:cNvPr id="4" name="Table 8">
            <a:extLst>
              <a:ext uri="{FF2B5EF4-FFF2-40B4-BE49-F238E27FC236}">
                <a16:creationId xmlns:a16="http://schemas.microsoft.com/office/drawing/2014/main" id="{1241F6A4-C0EF-19F4-8193-F6CCD372CF07}"/>
              </a:ext>
            </a:extLst>
          </p:cNvPr>
          <p:cNvGraphicFramePr>
            <a:graphicFrameLocks noGrp="1"/>
          </p:cNvGraphicFramePr>
          <p:nvPr>
            <p:extLst>
              <p:ext uri="{D42A27DB-BD31-4B8C-83A1-F6EECF244321}">
                <p14:modId xmlns:p14="http://schemas.microsoft.com/office/powerpoint/2010/main" val="3796090231"/>
              </p:ext>
            </p:extLst>
          </p:nvPr>
        </p:nvGraphicFramePr>
        <p:xfrm>
          <a:off x="2032000" y="3377777"/>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713932394"/>
                    </a:ext>
                  </a:extLst>
                </a:gridCol>
                <a:gridCol w="2709333">
                  <a:extLst>
                    <a:ext uri="{9D8B030D-6E8A-4147-A177-3AD203B41FA5}">
                      <a16:colId xmlns:a16="http://schemas.microsoft.com/office/drawing/2014/main" val="612277414"/>
                    </a:ext>
                  </a:extLst>
                </a:gridCol>
                <a:gridCol w="2709333">
                  <a:extLst>
                    <a:ext uri="{9D8B030D-6E8A-4147-A177-3AD203B41FA5}">
                      <a16:colId xmlns:a16="http://schemas.microsoft.com/office/drawing/2014/main" val="3784912782"/>
                    </a:ext>
                  </a:extLst>
                </a:gridCol>
              </a:tblGrid>
              <a:tr h="370840">
                <a:tc>
                  <a:txBody>
                    <a:bodyPr/>
                    <a:lstStyle/>
                    <a:p>
                      <a:endParaRPr lang="en-US" dirty="0"/>
                    </a:p>
                  </a:txBody>
                  <a:tcPr/>
                </a:tc>
                <a:tc>
                  <a:txBody>
                    <a:bodyPr/>
                    <a:lstStyle/>
                    <a:p>
                      <a:r>
                        <a:rPr lang="en-US" dirty="0"/>
                        <a:t>Oracle</a:t>
                      </a:r>
                    </a:p>
                  </a:txBody>
                  <a:tcPr/>
                </a:tc>
                <a:tc>
                  <a:txBody>
                    <a:bodyPr/>
                    <a:lstStyle/>
                    <a:p>
                      <a:r>
                        <a:rPr lang="en-US" dirty="0"/>
                        <a:t>Elastic Search</a:t>
                      </a:r>
                    </a:p>
                  </a:txBody>
                  <a:tcPr/>
                </a:tc>
                <a:extLst>
                  <a:ext uri="{0D108BD9-81ED-4DB2-BD59-A6C34878D82A}">
                    <a16:rowId xmlns:a16="http://schemas.microsoft.com/office/drawing/2014/main" val="3591836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Storage Size</a:t>
                      </a:r>
                    </a:p>
                  </a:txBody>
                  <a:tcPr/>
                </a:tc>
                <a:tc>
                  <a:txBody>
                    <a:bodyPr/>
                    <a:lstStyle/>
                    <a:p>
                      <a:r>
                        <a:rPr lang="en-US" dirty="0"/>
                        <a:t>7.6GB</a:t>
                      </a:r>
                    </a:p>
                  </a:txBody>
                  <a:tcPr/>
                </a:tc>
                <a:tc>
                  <a:txBody>
                    <a:bodyPr/>
                    <a:lstStyle/>
                    <a:p>
                      <a:r>
                        <a:rPr lang="en-US"/>
                        <a:t>~250MB</a:t>
                      </a:r>
                      <a:endParaRPr lang="en-US" dirty="0"/>
                    </a:p>
                  </a:txBody>
                  <a:tcPr/>
                </a:tc>
                <a:extLst>
                  <a:ext uri="{0D108BD9-81ED-4DB2-BD59-A6C34878D82A}">
                    <a16:rowId xmlns:a16="http://schemas.microsoft.com/office/drawing/2014/main" val="2467105838"/>
                  </a:ext>
                </a:extLst>
              </a:tr>
            </a:tbl>
          </a:graphicData>
        </a:graphic>
      </p:graphicFrame>
    </p:spTree>
    <p:extLst>
      <p:ext uri="{BB962C8B-B14F-4D97-AF65-F5344CB8AC3E}">
        <p14:creationId xmlns:p14="http://schemas.microsoft.com/office/powerpoint/2010/main" val="1091030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901" y="0"/>
            <a:ext cx="7392612" cy="658991"/>
          </a:xfrm>
        </p:spPr>
        <p:txBody>
          <a:bodyPr/>
          <a:lstStyle/>
          <a:p>
            <a:r>
              <a:rPr lang="en-US" dirty="0"/>
              <a:t>Elastic Search vs SQL</a:t>
            </a:r>
          </a:p>
        </p:txBody>
      </p:sp>
      <p:sp>
        <p:nvSpPr>
          <p:cNvPr id="3" name="Content Placeholder 2"/>
          <p:cNvSpPr>
            <a:spLocks noGrp="1"/>
          </p:cNvSpPr>
          <p:nvPr>
            <p:ph idx="1"/>
          </p:nvPr>
        </p:nvSpPr>
        <p:spPr/>
        <p:txBody>
          <a:bodyPr/>
          <a:lstStyle/>
          <a:p>
            <a:r>
              <a:rPr lang="en-US" dirty="0"/>
              <a:t>Measuring Performance Difference</a:t>
            </a:r>
          </a:p>
          <a:p>
            <a:pPr lvl="1"/>
            <a:r>
              <a:rPr lang="en-US" dirty="0"/>
              <a:t>Storage Comparison</a:t>
            </a:r>
          </a:p>
          <a:p>
            <a:pPr lvl="2"/>
            <a:r>
              <a:rPr lang="en-US" dirty="0"/>
              <a:t>In case of Oracle</a:t>
            </a:r>
          </a:p>
          <a:p>
            <a:pPr marL="800100" lvl="2">
              <a:lnSpc>
                <a:spcPct val="107000"/>
              </a:lnSpc>
              <a:spcBef>
                <a:spcPts val="0"/>
              </a:spcBef>
              <a:spcAft>
                <a:spcPts val="800"/>
              </a:spcAft>
            </a:pPr>
            <a:endParaRPr lang="en-US" sz="1800" dirty="0">
              <a:effectLst/>
              <a:ea typeface="Calibri" panose="020F0502020204030204" pitchFamily="34" charset="0"/>
              <a:cs typeface="Arial" panose="02080604020202020204" pitchFamily="34" charset="0"/>
            </a:endParaRPr>
          </a:p>
          <a:p>
            <a:pPr marL="800100" lvl="2">
              <a:lnSpc>
                <a:spcPct val="107000"/>
              </a:lnSpc>
              <a:spcBef>
                <a:spcPts val="0"/>
              </a:spcBef>
              <a:spcAft>
                <a:spcPts val="800"/>
              </a:spcAft>
            </a:pPr>
            <a:endParaRPr lang="en-US" sz="1800" dirty="0">
              <a:effectLst/>
              <a:ea typeface="Calibri" panose="020F0502020204030204" pitchFamily="34" charset="0"/>
              <a:cs typeface="Arial" panose="02080604020202020204" pitchFamily="34" charset="0"/>
            </a:endParaRPr>
          </a:p>
          <a:p>
            <a:pPr marL="800100" lvl="2">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80604020202020204" pitchFamily="34" charset="0"/>
            </a:endParaRPr>
          </a:p>
          <a:p>
            <a:pPr lvl="2"/>
            <a:endParaRPr lang="en-US" dirty="0"/>
          </a:p>
          <a:p>
            <a:pPr lvl="2"/>
            <a:r>
              <a:rPr lang="en-US" dirty="0"/>
              <a:t>In case of Elastic Search</a:t>
            </a:r>
          </a:p>
          <a:p>
            <a:pPr lvl="2"/>
            <a:endParaRPr lang="en-US" sz="1800" dirty="0">
              <a:effectLst/>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1EB2CCC-790E-3F97-A030-2E9681F24C3A}"/>
              </a:ext>
            </a:extLst>
          </p:cNvPr>
          <p:cNvPicPr>
            <a:picLocks noChangeAspect="1"/>
          </p:cNvPicPr>
          <p:nvPr/>
        </p:nvPicPr>
        <p:blipFill>
          <a:blip r:embed="rId2"/>
          <a:stretch>
            <a:fillRect/>
          </a:stretch>
        </p:blipFill>
        <p:spPr>
          <a:xfrm>
            <a:off x="460137" y="4200525"/>
            <a:ext cx="5036820" cy="1905000"/>
          </a:xfrm>
          <a:prstGeom prst="rect">
            <a:avLst/>
          </a:prstGeom>
        </p:spPr>
      </p:pic>
      <p:pic>
        <p:nvPicPr>
          <p:cNvPr id="7" name="Picture 6" descr="Text&#10;&#10;Description automatically generated">
            <a:extLst>
              <a:ext uri="{FF2B5EF4-FFF2-40B4-BE49-F238E27FC236}">
                <a16:creationId xmlns:a16="http://schemas.microsoft.com/office/drawing/2014/main" id="{08848224-9926-BBD7-4393-1B8BAE63A4C4}"/>
              </a:ext>
            </a:extLst>
          </p:cNvPr>
          <p:cNvPicPr>
            <a:picLocks noChangeAspect="1"/>
          </p:cNvPicPr>
          <p:nvPr/>
        </p:nvPicPr>
        <p:blipFill>
          <a:blip r:embed="rId3"/>
          <a:stretch>
            <a:fillRect/>
          </a:stretch>
        </p:blipFill>
        <p:spPr>
          <a:xfrm>
            <a:off x="7471410" y="3926205"/>
            <a:ext cx="3383280" cy="2179320"/>
          </a:xfrm>
          <a:prstGeom prst="rect">
            <a:avLst/>
          </a:prstGeom>
        </p:spPr>
      </p:pic>
      <p:sp>
        <p:nvSpPr>
          <p:cNvPr id="8" name="TextBox 7">
            <a:extLst>
              <a:ext uri="{FF2B5EF4-FFF2-40B4-BE49-F238E27FC236}">
                <a16:creationId xmlns:a16="http://schemas.microsoft.com/office/drawing/2014/main" id="{453CC381-B3EB-5210-7D83-BF96B17D82AF}"/>
              </a:ext>
            </a:extLst>
          </p:cNvPr>
          <p:cNvSpPr txBox="1"/>
          <p:nvPr/>
        </p:nvSpPr>
        <p:spPr>
          <a:xfrm>
            <a:off x="735217" y="6147592"/>
            <a:ext cx="3534942" cy="384721"/>
          </a:xfrm>
          <a:prstGeom prst="rect">
            <a:avLst/>
          </a:prstGeom>
          <a:noFill/>
        </p:spPr>
        <p:txBody>
          <a:bodyPr wrap="none" rtlCol="0">
            <a:spAutoFit/>
          </a:bodyPr>
          <a:lstStyle/>
          <a:p>
            <a:pPr lvl="2" eaLnBrk="0" fontAlgn="base" hangingPunct="0">
              <a:spcBef>
                <a:spcPct val="20000"/>
              </a:spcBef>
              <a:spcAft>
                <a:spcPct val="0"/>
              </a:spcAft>
            </a:pPr>
            <a:r>
              <a:rPr lang="en-US" sz="1900" dirty="0">
                <a:ln w="0"/>
                <a:solidFill>
                  <a:schemeClr val="accent1"/>
                </a:solidFill>
                <a:effectLst>
                  <a:outerShdw blurRad="38100" dist="25400" dir="5400000" algn="ctr" rotWithShape="0">
                    <a:srgbClr val="6E747A">
                      <a:alpha val="43000"/>
                    </a:srgbClr>
                  </a:outerShdw>
                </a:effectLst>
              </a:rPr>
              <a:t>Old Indexing Pattern</a:t>
            </a:r>
          </a:p>
        </p:txBody>
      </p:sp>
      <p:sp>
        <p:nvSpPr>
          <p:cNvPr id="10" name="TextBox 9">
            <a:extLst>
              <a:ext uri="{FF2B5EF4-FFF2-40B4-BE49-F238E27FC236}">
                <a16:creationId xmlns:a16="http://schemas.microsoft.com/office/drawing/2014/main" id="{31443811-5BCF-8E27-2B84-3100E93CF187}"/>
              </a:ext>
            </a:extLst>
          </p:cNvPr>
          <p:cNvSpPr txBox="1"/>
          <p:nvPr/>
        </p:nvSpPr>
        <p:spPr>
          <a:xfrm>
            <a:off x="7930718" y="6170676"/>
            <a:ext cx="6096000" cy="384721"/>
          </a:xfrm>
          <a:prstGeom prst="rect">
            <a:avLst/>
          </a:prstGeom>
          <a:noFill/>
        </p:spPr>
        <p:txBody>
          <a:bodyPr wrap="square">
            <a:spAutoFit/>
          </a:bodyPr>
          <a:lstStyle/>
          <a:p>
            <a:r>
              <a:rPr lang="en-US" sz="1900" dirty="0">
                <a:ln w="0"/>
                <a:solidFill>
                  <a:schemeClr val="accent1"/>
                </a:solidFill>
                <a:effectLst>
                  <a:outerShdw blurRad="38100" dist="25400" dir="5400000" algn="ctr" rotWithShape="0">
                    <a:srgbClr val="6E747A">
                      <a:alpha val="43000"/>
                    </a:srgbClr>
                  </a:outerShdw>
                </a:effectLst>
              </a:rPr>
              <a:t>New Indexing Pattern</a:t>
            </a:r>
          </a:p>
        </p:txBody>
      </p:sp>
      <p:pic>
        <p:nvPicPr>
          <p:cNvPr id="4" name="Picture 3" descr="Graphical user interface, application&#10;&#10;Description automatically generated">
            <a:extLst>
              <a:ext uri="{FF2B5EF4-FFF2-40B4-BE49-F238E27FC236}">
                <a16:creationId xmlns:a16="http://schemas.microsoft.com/office/drawing/2014/main" id="{FB84C919-0EAA-7E9A-43E7-B5EFEB4E77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8547" y="2272030"/>
            <a:ext cx="5943600" cy="1156970"/>
          </a:xfrm>
          <a:prstGeom prst="rect">
            <a:avLst/>
          </a:prstGeom>
        </p:spPr>
      </p:pic>
    </p:spTree>
    <p:extLst>
      <p:ext uri="{BB962C8B-B14F-4D97-AF65-F5344CB8AC3E}">
        <p14:creationId xmlns:p14="http://schemas.microsoft.com/office/powerpoint/2010/main" val="571280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391" y="0"/>
            <a:ext cx="7392612" cy="658991"/>
          </a:xfrm>
        </p:spPr>
        <p:txBody>
          <a:bodyPr/>
          <a:lstStyle/>
          <a:p>
            <a:r>
              <a:rPr lang="en-US" dirty="0"/>
              <a:t>Elastic Search with Kafka and Spring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194" y="1126897"/>
            <a:ext cx="7001005" cy="473366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6758" y="0"/>
            <a:ext cx="7392612" cy="658991"/>
          </a:xfrm>
        </p:spPr>
        <p:txBody>
          <a:bodyPr/>
          <a:lstStyle/>
          <a:p>
            <a:r>
              <a:rPr lang="en-US" dirty="0"/>
              <a:t>Elastic Search with Kafka and Spring</a:t>
            </a:r>
          </a:p>
        </p:txBody>
      </p:sp>
      <p:sp>
        <p:nvSpPr>
          <p:cNvPr id="3" name="Content Placeholder 2"/>
          <p:cNvSpPr>
            <a:spLocks noGrp="1"/>
          </p:cNvSpPr>
          <p:nvPr>
            <p:ph idx="1"/>
          </p:nvPr>
        </p:nvSpPr>
        <p:spPr/>
        <p:txBody>
          <a:bodyPr/>
          <a:lstStyle/>
          <a:p>
            <a:r>
              <a:rPr lang="en-US" dirty="0"/>
              <a:t>Explanation</a:t>
            </a:r>
          </a:p>
          <a:p>
            <a:pPr lvl="1">
              <a:lnSpc>
                <a:spcPct val="107000"/>
              </a:lnSpc>
              <a:spcBef>
                <a:spcPts val="0"/>
              </a:spcBef>
              <a:spcAft>
                <a:spcPts val="0"/>
              </a:spcAft>
            </a:pPr>
            <a:r>
              <a:rPr lang="en-US" sz="2000" dirty="0">
                <a:effectLst/>
                <a:ea typeface="Calibri" panose="020F0502020204030204" pitchFamily="34" charset="0"/>
                <a:cs typeface="Arial" panose="02080604020202020204" pitchFamily="34" charset="0"/>
              </a:rPr>
              <a:t>When a user decides they want to store new data in Elastic Search, they send the data to Kafka topic and do not wait for a response, as it will be an asynchronous operation. </a:t>
            </a:r>
          </a:p>
          <a:p>
            <a:pPr lvl="1">
              <a:lnSpc>
                <a:spcPct val="107000"/>
              </a:lnSpc>
              <a:spcBef>
                <a:spcPts val="0"/>
              </a:spcBef>
              <a:spcAft>
                <a:spcPts val="0"/>
              </a:spcAft>
            </a:pPr>
            <a:r>
              <a:rPr lang="en-US" sz="2000" dirty="0">
                <a:effectLst/>
                <a:ea typeface="Calibri" panose="020F0502020204030204" pitchFamily="34" charset="0"/>
                <a:cs typeface="Arial" panose="02080604020202020204" pitchFamily="34" charset="0"/>
              </a:rPr>
              <a:t>The data will then be stored in the Kafka topic waiting to be consumed by a Kafka consumer.</a:t>
            </a:r>
          </a:p>
          <a:p>
            <a:pPr lvl="1">
              <a:lnSpc>
                <a:spcPct val="107000"/>
              </a:lnSpc>
              <a:spcBef>
                <a:spcPts val="0"/>
              </a:spcBef>
              <a:spcAft>
                <a:spcPts val="0"/>
              </a:spcAft>
            </a:pPr>
            <a:r>
              <a:rPr lang="en-US" sz="2000" dirty="0">
                <a:effectLst/>
                <a:ea typeface="Calibri" panose="020F0502020204030204" pitchFamily="34" charset="0"/>
                <a:cs typeface="Arial" panose="02080604020202020204" pitchFamily="34" charset="0"/>
              </a:rPr>
              <a:t>In our microservice, a Kafka listener is implemented, which is listening on the targeted topic waiting for any data to be added to it so it can consume it.</a:t>
            </a:r>
          </a:p>
          <a:p>
            <a:pPr lvl="1">
              <a:lnSpc>
                <a:spcPct val="107000"/>
              </a:lnSpc>
              <a:spcBef>
                <a:spcPts val="0"/>
              </a:spcBef>
              <a:spcAft>
                <a:spcPts val="800"/>
              </a:spcAft>
            </a:pPr>
            <a:r>
              <a:rPr lang="en-US" sz="2000" dirty="0">
                <a:effectLst/>
                <a:ea typeface="Calibri" panose="020F0502020204030204" pitchFamily="34" charset="0"/>
                <a:cs typeface="Arial" panose="02080604020202020204" pitchFamily="34" charset="0"/>
              </a:rPr>
              <a:t>When it consumes the message, it is sent to the intended service that connects to the elastic search and stores the data in the targeted index.</a:t>
            </a:r>
          </a:p>
          <a:p>
            <a:pPr marL="0" marR="0" indent="0">
              <a:lnSpc>
                <a:spcPct val="107000"/>
              </a:lnSpc>
              <a:spcBef>
                <a:spcPts val="0"/>
              </a:spcBef>
              <a:spcAft>
                <a:spcPts val="800"/>
              </a:spcAft>
              <a:buNone/>
            </a:pPr>
            <a:r>
              <a:rPr lang="en-US" sz="2400" dirty="0">
                <a:effectLst/>
                <a:ea typeface="Calibri" panose="020F0502020204030204" pitchFamily="34" charset="0"/>
                <a:cs typeface="Arial" panose="02080604020202020204" pitchFamily="34" charset="0"/>
              </a:rPr>
              <a:t>Should the user decide to fetch or manage that data from Elastic Search later, he can do so using other services implemented in our microservice.</a:t>
            </a:r>
          </a:p>
          <a:p>
            <a:pPr marL="0" indent="0">
              <a:buNone/>
            </a:pP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Elastic Search with Kafka and Spring</a:t>
            </a:r>
            <a:endParaRPr lang="en-US"/>
          </a:p>
        </p:txBody>
      </p:sp>
      <p:sp>
        <p:nvSpPr>
          <p:cNvPr id="3" name="Content Placeholder 2"/>
          <p:cNvSpPr>
            <a:spLocks noGrp="1"/>
          </p:cNvSpPr>
          <p:nvPr>
            <p:ph idx="1"/>
          </p:nvPr>
        </p:nvSpPr>
        <p:spPr/>
        <p:txBody>
          <a:bodyPr/>
          <a:lstStyle/>
          <a:p>
            <a:r>
              <a:rPr lang="en-US"/>
              <a:t>Testing Connections</a:t>
            </a:r>
          </a:p>
          <a:p>
            <a:pPr marL="914400" lvl="1" indent="-457200">
              <a:buAutoNum type="arabicPeriod"/>
            </a:pPr>
            <a:r>
              <a:rPr lang="en-US"/>
              <a:t>Adding data to kafka using producer controller in ‘audit’ topic.</a:t>
            </a:r>
          </a:p>
          <a:p>
            <a:pPr marL="914400" lvl="1" indent="-457200">
              <a:buAutoNum type="arabicPeriod"/>
            </a:pPr>
            <a:r>
              <a:rPr lang="en-US"/>
              <a:t>Consumer will automatically pull this data and insert it into elastic search</a:t>
            </a:r>
          </a:p>
        </p:txBody>
      </p:sp>
      <p:pic>
        <p:nvPicPr>
          <p:cNvPr id="8" name="Picture 8"/>
          <p:cNvPicPr>
            <a:picLocks noChangeAspect="1"/>
          </p:cNvPicPr>
          <p:nvPr/>
        </p:nvPicPr>
        <p:blipFill>
          <a:blip r:embed="rId2"/>
          <a:stretch>
            <a:fillRect/>
          </a:stretch>
        </p:blipFill>
        <p:spPr>
          <a:xfrm>
            <a:off x="168275" y="2946400"/>
            <a:ext cx="6032500" cy="3066415"/>
          </a:xfrm>
          <a:prstGeom prst="rect">
            <a:avLst/>
          </a:prstGeom>
        </p:spPr>
      </p:pic>
      <p:pic>
        <p:nvPicPr>
          <p:cNvPr id="9" name="Picture 9" descr="Text&#10;&#10;Description automatically generated"/>
          <p:cNvPicPr>
            <a:picLocks noChangeAspect="1"/>
          </p:cNvPicPr>
          <p:nvPr/>
        </p:nvPicPr>
        <p:blipFill>
          <a:blip r:embed="rId3"/>
          <a:stretch>
            <a:fillRect/>
          </a:stretch>
        </p:blipFill>
        <p:spPr>
          <a:xfrm>
            <a:off x="6313170" y="2947035"/>
            <a:ext cx="5715000" cy="3065780"/>
          </a:xfrm>
          <a:prstGeom prst="rect">
            <a:avLst/>
          </a:prstGeom>
        </p:spPr>
      </p:pic>
      <p:sp>
        <p:nvSpPr>
          <p:cNvPr id="4" name="Rectangle 3">
            <a:extLst>
              <a:ext uri="{FF2B5EF4-FFF2-40B4-BE49-F238E27FC236}">
                <a16:creationId xmlns:a16="http://schemas.microsoft.com/office/drawing/2014/main" id="{A559C404-1A91-2AC4-93BE-0EA3F5E81E31}"/>
              </a:ext>
            </a:extLst>
          </p:cNvPr>
          <p:cNvSpPr/>
          <p:nvPr/>
        </p:nvSpPr>
        <p:spPr>
          <a:xfrm>
            <a:off x="7776839" y="5246703"/>
            <a:ext cx="3805561" cy="4793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1530E2-3275-6DEC-5697-54EBBCC0EABA}"/>
              </a:ext>
            </a:extLst>
          </p:cNvPr>
          <p:cNvSpPr txBox="1"/>
          <p:nvPr/>
        </p:nvSpPr>
        <p:spPr>
          <a:xfrm>
            <a:off x="1386395" y="6089749"/>
            <a:ext cx="6702642" cy="338554"/>
          </a:xfrm>
          <a:prstGeom prst="rect">
            <a:avLst/>
          </a:prstGeom>
          <a:noFill/>
        </p:spPr>
        <p:txBody>
          <a:bodyPr wrap="square" rtlCol="0">
            <a:spAutoFit/>
          </a:bodyPr>
          <a:lstStyle/>
          <a:p>
            <a:pPr eaLnBrk="0" fontAlgn="base" hangingPunct="0">
              <a:spcBef>
                <a:spcPct val="20000"/>
              </a:spcBef>
              <a:spcAft>
                <a:spcPct val="0"/>
              </a:spcAft>
            </a:pPr>
            <a:r>
              <a:rPr lang="en-US" sz="1600" dirty="0">
                <a:ln w="0"/>
                <a:solidFill>
                  <a:schemeClr val="accent1"/>
                </a:solidFill>
                <a:cs typeface="Times New Roman" pitchFamily="18" charset="0"/>
              </a:rPr>
              <a:t>Producing Data in Kafka</a:t>
            </a:r>
          </a:p>
        </p:txBody>
      </p:sp>
      <p:sp>
        <p:nvSpPr>
          <p:cNvPr id="6" name="TextBox 5">
            <a:extLst>
              <a:ext uri="{FF2B5EF4-FFF2-40B4-BE49-F238E27FC236}">
                <a16:creationId xmlns:a16="http://schemas.microsoft.com/office/drawing/2014/main" id="{47CD2B41-8ADF-C62A-1287-00B0DE77F93A}"/>
              </a:ext>
            </a:extLst>
          </p:cNvPr>
          <p:cNvSpPr txBox="1"/>
          <p:nvPr/>
        </p:nvSpPr>
        <p:spPr>
          <a:xfrm>
            <a:off x="5893338" y="6066335"/>
            <a:ext cx="6702642" cy="634020"/>
          </a:xfrm>
          <a:prstGeom prst="rect">
            <a:avLst/>
          </a:prstGeom>
          <a:noFill/>
        </p:spPr>
        <p:txBody>
          <a:bodyPr wrap="square" rtlCol="0">
            <a:spAutoFit/>
          </a:bodyPr>
          <a:lstStyle/>
          <a:p>
            <a:pPr algn="ctr" eaLnBrk="0" fontAlgn="base" hangingPunct="0">
              <a:spcBef>
                <a:spcPct val="20000"/>
              </a:spcBef>
              <a:spcAft>
                <a:spcPct val="0"/>
              </a:spcAft>
            </a:pPr>
            <a:r>
              <a:rPr lang="en-US" sz="1600" dirty="0">
                <a:ln w="0"/>
                <a:solidFill>
                  <a:schemeClr val="accent1"/>
                </a:solidFill>
                <a:cs typeface="Times New Roman" pitchFamily="18" charset="0"/>
              </a:rPr>
              <a:t>Data Consumption and Storage </a:t>
            </a:r>
          </a:p>
          <a:p>
            <a:pPr algn="ctr" eaLnBrk="0" fontAlgn="base" hangingPunct="0">
              <a:spcBef>
                <a:spcPct val="20000"/>
              </a:spcBef>
              <a:spcAft>
                <a:spcPct val="0"/>
              </a:spcAft>
            </a:pPr>
            <a:r>
              <a:rPr lang="en-US" sz="1600" dirty="0">
                <a:ln w="0"/>
                <a:solidFill>
                  <a:schemeClr val="accent1"/>
                </a:solidFill>
                <a:cs typeface="Times New Roman" pitchFamily="18" charset="0"/>
              </a:rPr>
              <a:t>In Elastic Search</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Elastic Search with Kafka and Spring</a:t>
            </a:r>
            <a:br>
              <a:rPr lang="en-US"/>
            </a:br>
            <a:endParaRPr lang="en-US"/>
          </a:p>
        </p:txBody>
      </p:sp>
      <p:sp>
        <p:nvSpPr>
          <p:cNvPr id="3" name="Content Placeholder 2"/>
          <p:cNvSpPr>
            <a:spLocks noGrp="1"/>
          </p:cNvSpPr>
          <p:nvPr>
            <p:ph idx="1"/>
          </p:nvPr>
        </p:nvSpPr>
        <p:spPr/>
        <p:txBody>
          <a:bodyPr/>
          <a:lstStyle/>
          <a:p>
            <a:r>
              <a:rPr lang="en-US" dirty="0"/>
              <a:t>Testing Connections</a:t>
            </a:r>
          </a:p>
          <a:p>
            <a:pPr lvl="1"/>
            <a:r>
              <a:rPr lang="en-US" dirty="0"/>
              <a:t>We can verify that the data was successfully inserted into Elastic search by built-in </a:t>
            </a:r>
            <a:r>
              <a:rPr lang="en-US" dirty="0" err="1"/>
              <a:t>api</a:t>
            </a:r>
            <a:r>
              <a:rPr lang="en-US" dirty="0"/>
              <a:t> or implemented controller methods</a:t>
            </a:r>
          </a:p>
          <a:p>
            <a:pPr lvl="1"/>
            <a:endParaRPr lang="en-US" dirty="0"/>
          </a:p>
          <a:p>
            <a:pPr lvl="1"/>
            <a:endParaRPr lang="en-US" dirty="0"/>
          </a:p>
          <a:p>
            <a:pPr marL="457200" lvl="1" indent="0">
              <a:buNone/>
            </a:pPr>
            <a:r>
              <a:rPr lang="en-US" dirty="0"/>
              <a:t>					</a:t>
            </a:r>
          </a:p>
        </p:txBody>
      </p:sp>
      <p:pic>
        <p:nvPicPr>
          <p:cNvPr id="10" name="Picture 10"/>
          <p:cNvPicPr>
            <a:picLocks noChangeAspect="1"/>
          </p:cNvPicPr>
          <p:nvPr/>
        </p:nvPicPr>
        <p:blipFill>
          <a:blip r:embed="rId2"/>
          <a:stretch>
            <a:fillRect/>
          </a:stretch>
        </p:blipFill>
        <p:spPr>
          <a:xfrm>
            <a:off x="133639" y="2425469"/>
            <a:ext cx="5618480" cy="2907665"/>
          </a:xfrm>
          <a:prstGeom prst="rect">
            <a:avLst/>
          </a:prstGeom>
        </p:spPr>
      </p:pic>
      <p:pic>
        <p:nvPicPr>
          <p:cNvPr id="11" name="Picture 11"/>
          <p:cNvPicPr>
            <a:picLocks noChangeAspect="1"/>
          </p:cNvPicPr>
          <p:nvPr/>
        </p:nvPicPr>
        <p:blipFill rotWithShape="1">
          <a:blip r:embed="rId3"/>
          <a:srcRect r="17508"/>
          <a:stretch/>
        </p:blipFill>
        <p:spPr>
          <a:xfrm>
            <a:off x="6714490" y="2401974"/>
            <a:ext cx="5071110" cy="2931160"/>
          </a:xfrm>
          <a:prstGeom prst="rect">
            <a:avLst/>
          </a:prstGeom>
        </p:spPr>
      </p:pic>
      <p:sp>
        <p:nvSpPr>
          <p:cNvPr id="4" name="TextBox 3">
            <a:extLst>
              <a:ext uri="{FF2B5EF4-FFF2-40B4-BE49-F238E27FC236}">
                <a16:creationId xmlns:a16="http://schemas.microsoft.com/office/drawing/2014/main" id="{D6E3C8F9-0003-E112-1249-5C971743B560}"/>
              </a:ext>
            </a:extLst>
          </p:cNvPr>
          <p:cNvSpPr txBox="1"/>
          <p:nvPr/>
        </p:nvSpPr>
        <p:spPr>
          <a:xfrm>
            <a:off x="1280491" y="5452053"/>
            <a:ext cx="6702642" cy="338554"/>
          </a:xfrm>
          <a:prstGeom prst="rect">
            <a:avLst/>
          </a:prstGeom>
          <a:noFill/>
        </p:spPr>
        <p:txBody>
          <a:bodyPr wrap="square" rtlCol="0">
            <a:spAutoFit/>
          </a:bodyPr>
          <a:lstStyle/>
          <a:p>
            <a:pPr eaLnBrk="0" fontAlgn="base" hangingPunct="0">
              <a:spcBef>
                <a:spcPct val="20000"/>
              </a:spcBef>
              <a:spcAft>
                <a:spcPct val="0"/>
              </a:spcAft>
            </a:pPr>
            <a:r>
              <a:rPr lang="en-US" sz="1600" dirty="0">
                <a:ln w="0"/>
                <a:solidFill>
                  <a:schemeClr val="accent1"/>
                </a:solidFill>
                <a:cs typeface="Times New Roman" pitchFamily="18" charset="0"/>
              </a:rPr>
              <a:t>Using Elastic Search API methods</a:t>
            </a:r>
          </a:p>
        </p:txBody>
      </p:sp>
      <p:sp>
        <p:nvSpPr>
          <p:cNvPr id="5" name="TextBox 4">
            <a:extLst>
              <a:ext uri="{FF2B5EF4-FFF2-40B4-BE49-F238E27FC236}">
                <a16:creationId xmlns:a16="http://schemas.microsoft.com/office/drawing/2014/main" id="{AE3A66D5-00A9-0FCF-7FEE-F84F07A3227A}"/>
              </a:ext>
            </a:extLst>
          </p:cNvPr>
          <p:cNvSpPr txBox="1"/>
          <p:nvPr/>
        </p:nvSpPr>
        <p:spPr>
          <a:xfrm>
            <a:off x="7560188" y="5452053"/>
            <a:ext cx="6702642" cy="338554"/>
          </a:xfrm>
          <a:prstGeom prst="rect">
            <a:avLst/>
          </a:prstGeom>
          <a:noFill/>
        </p:spPr>
        <p:txBody>
          <a:bodyPr wrap="square" rtlCol="0">
            <a:spAutoFit/>
          </a:bodyPr>
          <a:lstStyle/>
          <a:p>
            <a:pPr eaLnBrk="0" fontAlgn="base" hangingPunct="0">
              <a:spcBef>
                <a:spcPct val="20000"/>
              </a:spcBef>
              <a:spcAft>
                <a:spcPct val="0"/>
              </a:spcAft>
            </a:pPr>
            <a:r>
              <a:rPr lang="en-US" sz="1600" dirty="0">
                <a:ln w="0"/>
                <a:solidFill>
                  <a:schemeClr val="accent1"/>
                </a:solidFill>
                <a:cs typeface="Times New Roman" pitchFamily="18" charset="0"/>
              </a:rPr>
              <a:t>Using implemented microservice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9EE6-446F-15C8-FC8A-2B28D444F06F}"/>
              </a:ext>
            </a:extLst>
          </p:cNvPr>
          <p:cNvSpPr>
            <a:spLocks noGrp="1"/>
          </p:cNvSpPr>
          <p:nvPr>
            <p:ph type="title"/>
          </p:nvPr>
        </p:nvSpPr>
        <p:spPr>
          <a:xfrm>
            <a:off x="2526521" y="0"/>
            <a:ext cx="7392612" cy="658991"/>
          </a:xfrm>
        </p:spPr>
        <p:txBody>
          <a:bodyPr/>
          <a:lstStyle/>
          <a:p>
            <a:r>
              <a:rPr lang="en-US" dirty="0"/>
              <a:t>Microservice Capabilities</a:t>
            </a:r>
          </a:p>
        </p:txBody>
      </p:sp>
      <p:pic>
        <p:nvPicPr>
          <p:cNvPr id="4" name="Picture 3">
            <a:extLst>
              <a:ext uri="{FF2B5EF4-FFF2-40B4-BE49-F238E27FC236}">
                <a16:creationId xmlns:a16="http://schemas.microsoft.com/office/drawing/2014/main" id="{79B13192-C11A-FDFA-5FB0-FC622A710D46}"/>
              </a:ext>
            </a:extLst>
          </p:cNvPr>
          <p:cNvPicPr>
            <a:picLocks noChangeAspect="1"/>
          </p:cNvPicPr>
          <p:nvPr/>
        </p:nvPicPr>
        <p:blipFill rotWithShape="1">
          <a:blip r:embed="rId2"/>
          <a:srcRect t="5863"/>
          <a:stretch/>
        </p:blipFill>
        <p:spPr>
          <a:xfrm>
            <a:off x="252412" y="2200275"/>
            <a:ext cx="5705475" cy="2620653"/>
          </a:xfrm>
          <a:prstGeom prst="rect">
            <a:avLst/>
          </a:prstGeom>
        </p:spPr>
      </p:pic>
      <p:pic>
        <p:nvPicPr>
          <p:cNvPr id="5" name="Picture 4" descr="Text&#10;&#10;Description automatically generated">
            <a:extLst>
              <a:ext uri="{FF2B5EF4-FFF2-40B4-BE49-F238E27FC236}">
                <a16:creationId xmlns:a16="http://schemas.microsoft.com/office/drawing/2014/main" id="{6F4F5034-1FCC-9C72-E8D6-F66131E9DAC3}"/>
              </a:ext>
            </a:extLst>
          </p:cNvPr>
          <p:cNvPicPr>
            <a:picLocks noChangeAspect="1"/>
          </p:cNvPicPr>
          <p:nvPr/>
        </p:nvPicPr>
        <p:blipFill rotWithShape="1">
          <a:blip r:embed="rId3"/>
          <a:srcRect t="4986"/>
          <a:stretch/>
        </p:blipFill>
        <p:spPr>
          <a:xfrm>
            <a:off x="6234115" y="1900869"/>
            <a:ext cx="5791049" cy="3225539"/>
          </a:xfrm>
          <a:prstGeom prst="rect">
            <a:avLst/>
          </a:prstGeom>
        </p:spPr>
      </p:pic>
      <p:sp>
        <p:nvSpPr>
          <p:cNvPr id="6" name="TextBox 5">
            <a:extLst>
              <a:ext uri="{FF2B5EF4-FFF2-40B4-BE49-F238E27FC236}">
                <a16:creationId xmlns:a16="http://schemas.microsoft.com/office/drawing/2014/main" id="{6CDA114A-4053-365B-07FA-6BE289268C75}"/>
              </a:ext>
            </a:extLst>
          </p:cNvPr>
          <p:cNvSpPr txBox="1"/>
          <p:nvPr/>
        </p:nvSpPr>
        <p:spPr>
          <a:xfrm>
            <a:off x="1356691" y="4957131"/>
            <a:ext cx="6702642" cy="338554"/>
          </a:xfrm>
          <a:prstGeom prst="rect">
            <a:avLst/>
          </a:prstGeom>
          <a:noFill/>
        </p:spPr>
        <p:txBody>
          <a:bodyPr wrap="square" rtlCol="0">
            <a:spAutoFit/>
          </a:bodyPr>
          <a:lstStyle/>
          <a:p>
            <a:pPr eaLnBrk="0" fontAlgn="base" hangingPunct="0">
              <a:spcBef>
                <a:spcPct val="20000"/>
              </a:spcBef>
              <a:spcAft>
                <a:spcPct val="0"/>
              </a:spcAft>
            </a:pPr>
            <a:r>
              <a:rPr lang="en-US" sz="1600" dirty="0">
                <a:ln w="0"/>
                <a:solidFill>
                  <a:schemeClr val="accent1"/>
                </a:solidFill>
                <a:cs typeface="Times New Roman" pitchFamily="18" charset="0"/>
              </a:rPr>
              <a:t>Fetch All Records</a:t>
            </a:r>
          </a:p>
        </p:txBody>
      </p:sp>
      <p:sp>
        <p:nvSpPr>
          <p:cNvPr id="7" name="TextBox 6">
            <a:extLst>
              <a:ext uri="{FF2B5EF4-FFF2-40B4-BE49-F238E27FC236}">
                <a16:creationId xmlns:a16="http://schemas.microsoft.com/office/drawing/2014/main" id="{9D60C9C8-0C33-1DDA-1E89-ED69294B3B8C}"/>
              </a:ext>
            </a:extLst>
          </p:cNvPr>
          <p:cNvSpPr txBox="1"/>
          <p:nvPr/>
        </p:nvSpPr>
        <p:spPr>
          <a:xfrm>
            <a:off x="7483988" y="5236674"/>
            <a:ext cx="6702642" cy="338554"/>
          </a:xfrm>
          <a:prstGeom prst="rect">
            <a:avLst/>
          </a:prstGeom>
          <a:noFill/>
        </p:spPr>
        <p:txBody>
          <a:bodyPr wrap="square" rtlCol="0">
            <a:spAutoFit/>
          </a:bodyPr>
          <a:lstStyle/>
          <a:p>
            <a:pPr eaLnBrk="0" fontAlgn="base" hangingPunct="0">
              <a:spcBef>
                <a:spcPct val="20000"/>
              </a:spcBef>
              <a:spcAft>
                <a:spcPct val="0"/>
              </a:spcAft>
            </a:pPr>
            <a:r>
              <a:rPr lang="en-US" sz="1600" dirty="0">
                <a:ln w="0"/>
                <a:solidFill>
                  <a:schemeClr val="accent1"/>
                </a:solidFill>
                <a:cs typeface="Times New Roman" pitchFamily="18" charset="0"/>
              </a:rPr>
              <a:t>Fetch Record By ID</a:t>
            </a:r>
          </a:p>
        </p:txBody>
      </p:sp>
    </p:spTree>
    <p:extLst>
      <p:ext uri="{BB962C8B-B14F-4D97-AF65-F5344CB8AC3E}">
        <p14:creationId xmlns:p14="http://schemas.microsoft.com/office/powerpoint/2010/main" val="2151328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391" y="0"/>
            <a:ext cx="7392612" cy="658991"/>
          </a:xfrm>
        </p:spPr>
        <p:txBody>
          <a:bodyPr/>
          <a:lstStyle/>
          <a:p>
            <a:r>
              <a:rPr lang="en-US" dirty="0"/>
              <a:t>Steps taken to reach the goal</a:t>
            </a:r>
          </a:p>
        </p:txBody>
      </p:sp>
      <p:sp>
        <p:nvSpPr>
          <p:cNvPr id="3" name="Content Placeholder 2"/>
          <p:cNvSpPr>
            <a:spLocks noGrp="1"/>
          </p:cNvSpPr>
          <p:nvPr>
            <p:ph idx="1"/>
          </p:nvPr>
        </p:nvSpPr>
        <p:spPr/>
        <p:txBody>
          <a:bodyPr/>
          <a:lstStyle/>
          <a:p>
            <a:r>
              <a:rPr lang="en-US" dirty="0"/>
              <a:t>Setup Elastic Search, Kibana, Kafka.</a:t>
            </a:r>
          </a:p>
          <a:p>
            <a:r>
              <a:rPr lang="en-US" dirty="0"/>
              <a:t>Finding a way to import large portions of real-life data from DBMS into Elastic Search.</a:t>
            </a:r>
          </a:p>
          <a:p>
            <a:r>
              <a:rPr lang="en-US" dirty="0"/>
              <a:t>Measure the difference in performance between using Elastic Search and regular DBMS for the dump and audit.</a:t>
            </a:r>
          </a:p>
          <a:p>
            <a:r>
              <a:rPr lang="en-US" dirty="0"/>
              <a:t>Developing a microservice in Spring that can consume data from Kafka topic and insert it into Elasticsearch index.</a:t>
            </a:r>
          </a:p>
          <a:p>
            <a:r>
              <a:rPr lang="en-US" dirty="0"/>
              <a:t>Measuring Sequential and Concurrent Performance in case we were successful in the previous point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9EE6-446F-15C8-FC8A-2B28D444F06F}"/>
              </a:ext>
            </a:extLst>
          </p:cNvPr>
          <p:cNvSpPr>
            <a:spLocks noGrp="1"/>
          </p:cNvSpPr>
          <p:nvPr>
            <p:ph type="title"/>
          </p:nvPr>
        </p:nvSpPr>
        <p:spPr>
          <a:xfrm>
            <a:off x="2526521" y="0"/>
            <a:ext cx="7392612" cy="658991"/>
          </a:xfrm>
        </p:spPr>
        <p:txBody>
          <a:bodyPr/>
          <a:lstStyle/>
          <a:p>
            <a:r>
              <a:rPr lang="en-US" dirty="0"/>
              <a:t>Microservice Capabilities</a:t>
            </a:r>
          </a:p>
        </p:txBody>
      </p:sp>
      <p:sp>
        <p:nvSpPr>
          <p:cNvPr id="6" name="TextBox 5">
            <a:extLst>
              <a:ext uri="{FF2B5EF4-FFF2-40B4-BE49-F238E27FC236}">
                <a16:creationId xmlns:a16="http://schemas.microsoft.com/office/drawing/2014/main" id="{6CDA114A-4053-365B-07FA-6BE289268C75}"/>
              </a:ext>
            </a:extLst>
          </p:cNvPr>
          <p:cNvSpPr txBox="1"/>
          <p:nvPr/>
        </p:nvSpPr>
        <p:spPr>
          <a:xfrm>
            <a:off x="1888536" y="4589730"/>
            <a:ext cx="6702642" cy="338554"/>
          </a:xfrm>
          <a:prstGeom prst="rect">
            <a:avLst/>
          </a:prstGeom>
          <a:noFill/>
        </p:spPr>
        <p:txBody>
          <a:bodyPr wrap="square" rtlCol="0">
            <a:spAutoFit/>
          </a:bodyPr>
          <a:lstStyle/>
          <a:p>
            <a:pPr eaLnBrk="0" fontAlgn="base" hangingPunct="0">
              <a:spcBef>
                <a:spcPct val="20000"/>
              </a:spcBef>
              <a:spcAft>
                <a:spcPct val="0"/>
              </a:spcAft>
            </a:pPr>
            <a:r>
              <a:rPr lang="en-US" sz="1600" dirty="0">
                <a:ln w="0"/>
                <a:solidFill>
                  <a:schemeClr val="accent1"/>
                </a:solidFill>
                <a:cs typeface="Times New Roman" pitchFamily="18" charset="0"/>
              </a:rPr>
              <a:t>Insert Record</a:t>
            </a:r>
          </a:p>
        </p:txBody>
      </p:sp>
      <p:sp>
        <p:nvSpPr>
          <p:cNvPr id="7" name="TextBox 6">
            <a:extLst>
              <a:ext uri="{FF2B5EF4-FFF2-40B4-BE49-F238E27FC236}">
                <a16:creationId xmlns:a16="http://schemas.microsoft.com/office/drawing/2014/main" id="{9D60C9C8-0C33-1DDA-1E89-ED69294B3B8C}"/>
              </a:ext>
            </a:extLst>
          </p:cNvPr>
          <p:cNvSpPr txBox="1"/>
          <p:nvPr/>
        </p:nvSpPr>
        <p:spPr>
          <a:xfrm>
            <a:off x="7941189" y="5033738"/>
            <a:ext cx="6702642" cy="338554"/>
          </a:xfrm>
          <a:prstGeom prst="rect">
            <a:avLst/>
          </a:prstGeom>
          <a:noFill/>
        </p:spPr>
        <p:txBody>
          <a:bodyPr wrap="square" rtlCol="0">
            <a:spAutoFit/>
          </a:bodyPr>
          <a:lstStyle/>
          <a:p>
            <a:pPr eaLnBrk="0" fontAlgn="base" hangingPunct="0">
              <a:spcBef>
                <a:spcPct val="20000"/>
              </a:spcBef>
              <a:spcAft>
                <a:spcPct val="0"/>
              </a:spcAft>
            </a:pPr>
            <a:r>
              <a:rPr lang="en-US" sz="1600" dirty="0">
                <a:ln w="0"/>
                <a:solidFill>
                  <a:schemeClr val="accent1"/>
                </a:solidFill>
                <a:cs typeface="Times New Roman" pitchFamily="18" charset="0"/>
              </a:rPr>
              <a:t>Search Records</a:t>
            </a:r>
          </a:p>
        </p:txBody>
      </p:sp>
      <p:pic>
        <p:nvPicPr>
          <p:cNvPr id="8" name="Picture 7">
            <a:extLst>
              <a:ext uri="{FF2B5EF4-FFF2-40B4-BE49-F238E27FC236}">
                <a16:creationId xmlns:a16="http://schemas.microsoft.com/office/drawing/2014/main" id="{D6CBF94B-8BA3-020E-CEFD-FBFF8A7AD56F}"/>
              </a:ext>
            </a:extLst>
          </p:cNvPr>
          <p:cNvPicPr>
            <a:picLocks noChangeAspect="1"/>
          </p:cNvPicPr>
          <p:nvPr/>
        </p:nvPicPr>
        <p:blipFill>
          <a:blip r:embed="rId2"/>
          <a:stretch>
            <a:fillRect/>
          </a:stretch>
        </p:blipFill>
        <p:spPr>
          <a:xfrm>
            <a:off x="166836" y="2567479"/>
            <a:ext cx="5943600" cy="1911985"/>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647EDB32-AB5D-43C8-9901-3940625FF810}"/>
              </a:ext>
            </a:extLst>
          </p:cNvPr>
          <p:cNvPicPr>
            <a:picLocks noChangeAspect="1"/>
          </p:cNvPicPr>
          <p:nvPr/>
        </p:nvPicPr>
        <p:blipFill rotWithShape="1">
          <a:blip r:embed="rId3"/>
          <a:srcRect t="7325"/>
          <a:stretch/>
        </p:blipFill>
        <p:spPr bwMode="auto">
          <a:xfrm>
            <a:off x="6222827" y="1934527"/>
            <a:ext cx="5943600" cy="29889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6249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9EE6-446F-15C8-FC8A-2B28D444F06F}"/>
              </a:ext>
            </a:extLst>
          </p:cNvPr>
          <p:cNvSpPr>
            <a:spLocks noGrp="1"/>
          </p:cNvSpPr>
          <p:nvPr>
            <p:ph type="title"/>
          </p:nvPr>
        </p:nvSpPr>
        <p:spPr>
          <a:xfrm>
            <a:off x="2526521" y="0"/>
            <a:ext cx="7392612" cy="658991"/>
          </a:xfrm>
        </p:spPr>
        <p:txBody>
          <a:bodyPr/>
          <a:lstStyle/>
          <a:p>
            <a:r>
              <a:rPr lang="en-US" dirty="0"/>
              <a:t>Microservice Capabilities</a:t>
            </a:r>
          </a:p>
        </p:txBody>
      </p:sp>
      <p:sp>
        <p:nvSpPr>
          <p:cNvPr id="6" name="TextBox 5">
            <a:extLst>
              <a:ext uri="{FF2B5EF4-FFF2-40B4-BE49-F238E27FC236}">
                <a16:creationId xmlns:a16="http://schemas.microsoft.com/office/drawing/2014/main" id="{6CDA114A-4053-365B-07FA-6BE289268C75}"/>
              </a:ext>
            </a:extLst>
          </p:cNvPr>
          <p:cNvSpPr txBox="1"/>
          <p:nvPr/>
        </p:nvSpPr>
        <p:spPr>
          <a:xfrm>
            <a:off x="1888536" y="4589730"/>
            <a:ext cx="6702642" cy="338554"/>
          </a:xfrm>
          <a:prstGeom prst="rect">
            <a:avLst/>
          </a:prstGeom>
          <a:noFill/>
        </p:spPr>
        <p:txBody>
          <a:bodyPr wrap="square" rtlCol="0">
            <a:spAutoFit/>
          </a:bodyPr>
          <a:lstStyle/>
          <a:p>
            <a:pPr eaLnBrk="0" fontAlgn="base" hangingPunct="0">
              <a:spcBef>
                <a:spcPct val="20000"/>
              </a:spcBef>
              <a:spcAft>
                <a:spcPct val="0"/>
              </a:spcAft>
            </a:pPr>
            <a:r>
              <a:rPr lang="en-US" sz="1600" dirty="0">
                <a:ln w="0"/>
                <a:solidFill>
                  <a:schemeClr val="accent1"/>
                </a:solidFill>
                <a:cs typeface="Times New Roman" pitchFamily="18" charset="0"/>
              </a:rPr>
              <a:t>Update Record</a:t>
            </a:r>
          </a:p>
        </p:txBody>
      </p:sp>
      <p:sp>
        <p:nvSpPr>
          <p:cNvPr id="7" name="TextBox 6">
            <a:extLst>
              <a:ext uri="{FF2B5EF4-FFF2-40B4-BE49-F238E27FC236}">
                <a16:creationId xmlns:a16="http://schemas.microsoft.com/office/drawing/2014/main" id="{9D60C9C8-0C33-1DDA-1E89-ED69294B3B8C}"/>
              </a:ext>
            </a:extLst>
          </p:cNvPr>
          <p:cNvSpPr txBox="1"/>
          <p:nvPr/>
        </p:nvSpPr>
        <p:spPr>
          <a:xfrm>
            <a:off x="8135355" y="4991330"/>
            <a:ext cx="6702642" cy="338554"/>
          </a:xfrm>
          <a:prstGeom prst="rect">
            <a:avLst/>
          </a:prstGeom>
          <a:noFill/>
        </p:spPr>
        <p:txBody>
          <a:bodyPr wrap="square" rtlCol="0">
            <a:spAutoFit/>
          </a:bodyPr>
          <a:lstStyle/>
          <a:p>
            <a:pPr eaLnBrk="0" fontAlgn="base" hangingPunct="0">
              <a:spcBef>
                <a:spcPct val="20000"/>
              </a:spcBef>
              <a:spcAft>
                <a:spcPct val="0"/>
              </a:spcAft>
            </a:pPr>
            <a:r>
              <a:rPr lang="en-US" sz="1600" dirty="0">
                <a:ln w="0"/>
                <a:solidFill>
                  <a:schemeClr val="accent1"/>
                </a:solidFill>
                <a:cs typeface="Times New Roman" pitchFamily="18" charset="0"/>
              </a:rPr>
              <a:t>Bulk Insertion</a:t>
            </a:r>
          </a:p>
        </p:txBody>
      </p:sp>
      <p:pic>
        <p:nvPicPr>
          <p:cNvPr id="3" name="Picture 2" descr="A screenshot of a computer&#10;&#10;Description automatically generated with medium confidence">
            <a:extLst>
              <a:ext uri="{FF2B5EF4-FFF2-40B4-BE49-F238E27FC236}">
                <a16:creationId xmlns:a16="http://schemas.microsoft.com/office/drawing/2014/main" id="{AB4EE2CE-F048-3F2D-C4EE-F75F56E0B784}"/>
              </a:ext>
            </a:extLst>
          </p:cNvPr>
          <p:cNvPicPr>
            <a:picLocks noChangeAspect="1"/>
          </p:cNvPicPr>
          <p:nvPr/>
        </p:nvPicPr>
        <p:blipFill>
          <a:blip r:embed="rId2"/>
          <a:stretch>
            <a:fillRect/>
          </a:stretch>
        </p:blipFill>
        <p:spPr>
          <a:xfrm>
            <a:off x="152400" y="1719486"/>
            <a:ext cx="5943600" cy="2764790"/>
          </a:xfrm>
          <a:prstGeom prst="rect">
            <a:avLst/>
          </a:prstGeom>
        </p:spPr>
      </p:pic>
      <p:pic>
        <p:nvPicPr>
          <p:cNvPr id="5" name="Picture 4">
            <a:extLst>
              <a:ext uri="{FF2B5EF4-FFF2-40B4-BE49-F238E27FC236}">
                <a16:creationId xmlns:a16="http://schemas.microsoft.com/office/drawing/2014/main" id="{6800A81E-76CD-F70B-0E49-309F39467E20}"/>
              </a:ext>
            </a:extLst>
          </p:cNvPr>
          <p:cNvPicPr>
            <a:picLocks noChangeAspect="1"/>
          </p:cNvPicPr>
          <p:nvPr/>
        </p:nvPicPr>
        <p:blipFill>
          <a:blip r:embed="rId3"/>
          <a:stretch>
            <a:fillRect/>
          </a:stretch>
        </p:blipFill>
        <p:spPr>
          <a:xfrm>
            <a:off x="6466114" y="2268270"/>
            <a:ext cx="5385507" cy="1866031"/>
          </a:xfrm>
          <a:prstGeom prst="rect">
            <a:avLst/>
          </a:prstGeom>
        </p:spPr>
      </p:pic>
    </p:spTree>
    <p:extLst>
      <p:ext uri="{BB962C8B-B14F-4D97-AF65-F5344CB8AC3E}">
        <p14:creationId xmlns:p14="http://schemas.microsoft.com/office/powerpoint/2010/main" val="3302041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433" y="0"/>
            <a:ext cx="8926193" cy="658991"/>
          </a:xfrm>
        </p:spPr>
        <p:txBody>
          <a:bodyPr/>
          <a:lstStyle/>
          <a:p>
            <a:r>
              <a:rPr lang="en-US" dirty="0">
                <a:sym typeface="+mn-ea"/>
              </a:rPr>
              <a:t>Sequential and Concurrent Performance</a:t>
            </a:r>
            <a:br>
              <a:rPr lang="en-US" dirty="0"/>
            </a:br>
            <a:endParaRPr lang="en-US" dirty="0"/>
          </a:p>
        </p:txBody>
      </p:sp>
      <p:sp>
        <p:nvSpPr>
          <p:cNvPr id="3" name="Content Placeholder 2"/>
          <p:cNvSpPr>
            <a:spLocks noGrp="1"/>
          </p:cNvSpPr>
          <p:nvPr>
            <p:ph idx="1"/>
          </p:nvPr>
        </p:nvSpPr>
        <p:spPr/>
        <p:txBody>
          <a:bodyPr/>
          <a:lstStyle/>
          <a:p>
            <a:r>
              <a:rPr lang="en-US" dirty="0"/>
              <a:t>Introduction</a:t>
            </a:r>
          </a:p>
          <a:p>
            <a:pPr lvl="1"/>
            <a:r>
              <a:rPr lang="en-US" dirty="0"/>
              <a:t>Connecting the previous spring application to a dummy Postgres database and creating a dummy employee table.</a:t>
            </a:r>
          </a:p>
          <a:p>
            <a:pPr lvl="1"/>
            <a:r>
              <a:rPr lang="en-US" dirty="0"/>
              <a:t>In addition to implementing the required services and controllers to connect to it, we will be testing sequential and concurrent performance of the application with a few scenarios.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6454" y="0"/>
            <a:ext cx="8872927" cy="658991"/>
          </a:xfrm>
        </p:spPr>
        <p:txBody>
          <a:bodyPr/>
          <a:lstStyle/>
          <a:p>
            <a:r>
              <a:rPr lang="en-US" dirty="0"/>
              <a:t>Sequential and Concurrent Performance</a:t>
            </a:r>
          </a:p>
        </p:txBody>
      </p:sp>
      <p:sp>
        <p:nvSpPr>
          <p:cNvPr id="3" name="Content Placeholder 2"/>
          <p:cNvSpPr>
            <a:spLocks noGrp="1"/>
          </p:cNvSpPr>
          <p:nvPr>
            <p:ph idx="1"/>
          </p:nvPr>
        </p:nvSpPr>
        <p:spPr/>
        <p:txBody>
          <a:bodyPr/>
          <a:lstStyle/>
          <a:p>
            <a:r>
              <a:rPr lang="en-US"/>
              <a:t>Scenario 1</a:t>
            </a:r>
          </a:p>
          <a:p>
            <a:pPr lvl="1"/>
            <a:r>
              <a:rPr lang="en-US"/>
              <a:t>Produce a new Dump + Insert A New Employee in the database</a:t>
            </a:r>
          </a:p>
          <a:p>
            <a:pPr lvl="1"/>
            <a:endParaRPr lang="en-US"/>
          </a:p>
          <a:p>
            <a:pPr lvl="1"/>
            <a:endParaRPr lang="en-US"/>
          </a:p>
        </p:txBody>
      </p:sp>
      <p:graphicFrame>
        <p:nvGraphicFramePr>
          <p:cNvPr id="4" name="Table 3"/>
          <p:cNvGraphicFramePr/>
          <p:nvPr>
            <p:extLst>
              <p:ext uri="{D42A27DB-BD31-4B8C-83A1-F6EECF244321}">
                <p14:modId xmlns:p14="http://schemas.microsoft.com/office/powerpoint/2010/main" val="1836691863"/>
              </p:ext>
            </p:extLst>
          </p:nvPr>
        </p:nvGraphicFramePr>
        <p:xfrm>
          <a:off x="1828800" y="1947169"/>
          <a:ext cx="8534400" cy="762000"/>
        </p:xfrm>
        <a:graphic>
          <a:graphicData uri="http://schemas.openxmlformats.org/drawingml/2006/table">
            <a:tbl>
              <a:tblPr firstRow="1" bandRow="1">
                <a:tableStyleId>{5C22544A-7EE6-4342-B048-85BDC9FD1C3A}</a:tableStyleId>
              </a:tblPr>
              <a:tblGrid>
                <a:gridCol w="2844800">
                  <a:extLst>
                    <a:ext uri="{9D8B030D-6E8A-4147-A177-3AD203B41FA5}">
                      <a16:colId xmlns:a16="http://schemas.microsoft.com/office/drawing/2014/main" val="20000"/>
                    </a:ext>
                  </a:extLst>
                </a:gridCol>
                <a:gridCol w="2844800">
                  <a:extLst>
                    <a:ext uri="{9D8B030D-6E8A-4147-A177-3AD203B41FA5}">
                      <a16:colId xmlns:a16="http://schemas.microsoft.com/office/drawing/2014/main" val="20001"/>
                    </a:ext>
                  </a:extLst>
                </a:gridCol>
                <a:gridCol w="2844800">
                  <a:extLst>
                    <a:ext uri="{9D8B030D-6E8A-4147-A177-3AD203B41FA5}">
                      <a16:colId xmlns:a16="http://schemas.microsoft.com/office/drawing/2014/main" val="20002"/>
                    </a:ext>
                  </a:extLst>
                </a:gridCol>
              </a:tblGrid>
              <a:tr h="381000">
                <a:tc>
                  <a:txBody>
                    <a:bodyPr/>
                    <a:lstStyle/>
                    <a:p>
                      <a:pPr>
                        <a:buNone/>
                      </a:pPr>
                      <a:endParaRPr lang="en-US"/>
                    </a:p>
                  </a:txBody>
                  <a:tcPr/>
                </a:tc>
                <a:tc>
                  <a:txBody>
                    <a:bodyPr/>
                    <a:lstStyle/>
                    <a:p>
                      <a:pPr>
                        <a:buNone/>
                      </a:pPr>
                      <a:r>
                        <a:rPr lang="en-US"/>
                        <a:t>Sequential</a:t>
                      </a:r>
                    </a:p>
                  </a:txBody>
                  <a:tcPr/>
                </a:tc>
                <a:tc>
                  <a:txBody>
                    <a:bodyPr/>
                    <a:lstStyle/>
                    <a:p>
                      <a:pPr>
                        <a:buNone/>
                      </a:pPr>
                      <a:r>
                        <a:rPr lang="en-US"/>
                        <a:t>Concurrent</a:t>
                      </a:r>
                    </a:p>
                  </a:txBody>
                  <a:tcPr/>
                </a:tc>
                <a:extLst>
                  <a:ext uri="{0D108BD9-81ED-4DB2-BD59-A6C34878D82A}">
                    <a16:rowId xmlns:a16="http://schemas.microsoft.com/office/drawing/2014/main" val="10000"/>
                  </a:ext>
                </a:extLst>
              </a:tr>
              <a:tr h="381000">
                <a:tc>
                  <a:txBody>
                    <a:bodyPr/>
                    <a:lstStyle/>
                    <a:p>
                      <a:pPr>
                        <a:buNone/>
                      </a:pPr>
                      <a:r>
                        <a:rPr lang="en-US"/>
                        <a:t>Total time</a:t>
                      </a:r>
                    </a:p>
                  </a:txBody>
                  <a:tcPr/>
                </a:tc>
                <a:tc>
                  <a:txBody>
                    <a:bodyPr/>
                    <a:lstStyle/>
                    <a:p>
                      <a:pPr>
                        <a:buNone/>
                      </a:pPr>
                      <a:r>
                        <a:rPr lang="en-US"/>
                        <a:t>84ms</a:t>
                      </a:r>
                    </a:p>
                  </a:txBody>
                  <a:tcPr/>
                </a:tc>
                <a:tc>
                  <a:txBody>
                    <a:bodyPr/>
                    <a:lstStyle/>
                    <a:p>
                      <a:pPr>
                        <a:buNone/>
                      </a:pPr>
                      <a:r>
                        <a:rPr lang="en-US" dirty="0"/>
                        <a:t>37ms</a:t>
                      </a:r>
                    </a:p>
                  </a:txBody>
                  <a:tcPr/>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02947BEE-1439-0D58-D975-5E06E5D5CEA6}"/>
              </a:ext>
            </a:extLst>
          </p:cNvPr>
          <p:cNvPicPr>
            <a:picLocks noChangeAspect="1"/>
          </p:cNvPicPr>
          <p:nvPr/>
        </p:nvPicPr>
        <p:blipFill>
          <a:blip r:embed="rId2"/>
          <a:stretch>
            <a:fillRect/>
          </a:stretch>
        </p:blipFill>
        <p:spPr>
          <a:xfrm>
            <a:off x="686017" y="3511056"/>
            <a:ext cx="5676900" cy="1996440"/>
          </a:xfrm>
          <a:prstGeom prst="rect">
            <a:avLst/>
          </a:prstGeom>
        </p:spPr>
      </p:pic>
      <p:pic>
        <p:nvPicPr>
          <p:cNvPr id="8" name="Picture 7">
            <a:extLst>
              <a:ext uri="{FF2B5EF4-FFF2-40B4-BE49-F238E27FC236}">
                <a16:creationId xmlns:a16="http://schemas.microsoft.com/office/drawing/2014/main" id="{41437215-A490-45FD-87BD-E74C8B72AE62}"/>
              </a:ext>
            </a:extLst>
          </p:cNvPr>
          <p:cNvPicPr>
            <a:picLocks noChangeAspect="1"/>
          </p:cNvPicPr>
          <p:nvPr/>
        </p:nvPicPr>
        <p:blipFill>
          <a:blip r:embed="rId3"/>
          <a:stretch>
            <a:fillRect/>
          </a:stretch>
        </p:blipFill>
        <p:spPr>
          <a:xfrm>
            <a:off x="7090337" y="3979640"/>
            <a:ext cx="3391194" cy="105927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0633" y="0"/>
            <a:ext cx="9337525" cy="658991"/>
          </a:xfrm>
        </p:spPr>
        <p:txBody>
          <a:bodyPr/>
          <a:lstStyle/>
          <a:p>
            <a:r>
              <a:rPr lang="en-US" dirty="0"/>
              <a:t>Sequential and Concurrent Performance</a:t>
            </a:r>
          </a:p>
        </p:txBody>
      </p:sp>
      <p:sp>
        <p:nvSpPr>
          <p:cNvPr id="3" name="Content Placeholder 2"/>
          <p:cNvSpPr>
            <a:spLocks noGrp="1"/>
          </p:cNvSpPr>
          <p:nvPr>
            <p:ph idx="1"/>
          </p:nvPr>
        </p:nvSpPr>
        <p:spPr/>
        <p:txBody>
          <a:bodyPr/>
          <a:lstStyle/>
          <a:p>
            <a:r>
              <a:rPr lang="en-US"/>
              <a:t>Scenario 2</a:t>
            </a:r>
          </a:p>
          <a:p>
            <a:pPr lvl="1"/>
            <a:r>
              <a:rPr lang="en-US"/>
              <a:t>Produce Dump + Employee Insertion + get dumps</a:t>
            </a:r>
          </a:p>
          <a:p>
            <a:pPr lvl="1"/>
            <a:endParaRPr lang="en-US"/>
          </a:p>
        </p:txBody>
      </p:sp>
      <p:graphicFrame>
        <p:nvGraphicFramePr>
          <p:cNvPr id="4" name="Table 3"/>
          <p:cNvGraphicFramePr/>
          <p:nvPr>
            <p:extLst>
              <p:ext uri="{D42A27DB-BD31-4B8C-83A1-F6EECF244321}">
                <p14:modId xmlns:p14="http://schemas.microsoft.com/office/powerpoint/2010/main" val="519572407"/>
              </p:ext>
            </p:extLst>
          </p:nvPr>
        </p:nvGraphicFramePr>
        <p:xfrm>
          <a:off x="1952195" y="2080334"/>
          <a:ext cx="8534400" cy="762000"/>
        </p:xfrm>
        <a:graphic>
          <a:graphicData uri="http://schemas.openxmlformats.org/drawingml/2006/table">
            <a:tbl>
              <a:tblPr firstRow="1" bandRow="1">
                <a:tableStyleId>{5C22544A-7EE6-4342-B048-85BDC9FD1C3A}</a:tableStyleId>
              </a:tblPr>
              <a:tblGrid>
                <a:gridCol w="2844800">
                  <a:extLst>
                    <a:ext uri="{9D8B030D-6E8A-4147-A177-3AD203B41FA5}">
                      <a16:colId xmlns:a16="http://schemas.microsoft.com/office/drawing/2014/main" val="20000"/>
                    </a:ext>
                  </a:extLst>
                </a:gridCol>
                <a:gridCol w="2844800">
                  <a:extLst>
                    <a:ext uri="{9D8B030D-6E8A-4147-A177-3AD203B41FA5}">
                      <a16:colId xmlns:a16="http://schemas.microsoft.com/office/drawing/2014/main" val="20001"/>
                    </a:ext>
                  </a:extLst>
                </a:gridCol>
                <a:gridCol w="2844800">
                  <a:extLst>
                    <a:ext uri="{9D8B030D-6E8A-4147-A177-3AD203B41FA5}">
                      <a16:colId xmlns:a16="http://schemas.microsoft.com/office/drawing/2014/main" val="20002"/>
                    </a:ext>
                  </a:extLst>
                </a:gridCol>
              </a:tblGrid>
              <a:tr h="381000">
                <a:tc>
                  <a:txBody>
                    <a:bodyPr/>
                    <a:lstStyle/>
                    <a:p>
                      <a:pPr>
                        <a:buNone/>
                      </a:pPr>
                      <a:endParaRPr lang="en-US"/>
                    </a:p>
                  </a:txBody>
                  <a:tcPr/>
                </a:tc>
                <a:tc>
                  <a:txBody>
                    <a:bodyPr/>
                    <a:lstStyle/>
                    <a:p>
                      <a:pPr>
                        <a:buNone/>
                      </a:pPr>
                      <a:r>
                        <a:rPr lang="en-US" dirty="0"/>
                        <a:t>Sequential</a:t>
                      </a:r>
                    </a:p>
                  </a:txBody>
                  <a:tcPr/>
                </a:tc>
                <a:tc>
                  <a:txBody>
                    <a:bodyPr/>
                    <a:lstStyle/>
                    <a:p>
                      <a:pPr>
                        <a:buNone/>
                      </a:pPr>
                      <a:r>
                        <a:rPr lang="en-US"/>
                        <a:t>Concurrent</a:t>
                      </a:r>
                    </a:p>
                  </a:txBody>
                  <a:tcPr/>
                </a:tc>
                <a:extLst>
                  <a:ext uri="{0D108BD9-81ED-4DB2-BD59-A6C34878D82A}">
                    <a16:rowId xmlns:a16="http://schemas.microsoft.com/office/drawing/2014/main" val="10000"/>
                  </a:ext>
                </a:extLst>
              </a:tr>
              <a:tr h="381000">
                <a:tc>
                  <a:txBody>
                    <a:bodyPr/>
                    <a:lstStyle/>
                    <a:p>
                      <a:pPr>
                        <a:buNone/>
                      </a:pPr>
                      <a:r>
                        <a:rPr lang="en-US"/>
                        <a:t>Total Time</a:t>
                      </a:r>
                    </a:p>
                  </a:txBody>
                  <a:tcPr/>
                </a:tc>
                <a:tc>
                  <a:txBody>
                    <a:bodyPr/>
                    <a:lstStyle/>
                    <a:p>
                      <a:pPr>
                        <a:buNone/>
                      </a:pPr>
                      <a:r>
                        <a:rPr lang="en-US"/>
                        <a:t>171ms</a:t>
                      </a:r>
                    </a:p>
                  </a:txBody>
                  <a:tcPr/>
                </a:tc>
                <a:tc>
                  <a:txBody>
                    <a:bodyPr/>
                    <a:lstStyle/>
                    <a:p>
                      <a:pPr>
                        <a:buNone/>
                      </a:pPr>
                      <a:r>
                        <a:rPr lang="en-US" dirty="0"/>
                        <a:t>43ms</a:t>
                      </a:r>
                    </a:p>
                  </a:txBody>
                  <a:tcPr/>
                </a:tc>
                <a:extLst>
                  <a:ext uri="{0D108BD9-81ED-4DB2-BD59-A6C34878D82A}">
                    <a16:rowId xmlns:a16="http://schemas.microsoft.com/office/drawing/2014/main" val="10001"/>
                  </a:ext>
                </a:extLst>
              </a:tr>
            </a:tbl>
          </a:graphicData>
        </a:graphic>
      </p:graphicFrame>
      <p:pic>
        <p:nvPicPr>
          <p:cNvPr id="5" name="Picture 4" descr="A screenshot of a computer&#10;&#10;Description automatically generated">
            <a:extLst>
              <a:ext uri="{FF2B5EF4-FFF2-40B4-BE49-F238E27FC236}">
                <a16:creationId xmlns:a16="http://schemas.microsoft.com/office/drawing/2014/main" id="{FAFCF7A8-9D98-0751-FFDB-5223DFD523A2}"/>
              </a:ext>
            </a:extLst>
          </p:cNvPr>
          <p:cNvPicPr>
            <a:picLocks noChangeAspect="1"/>
          </p:cNvPicPr>
          <p:nvPr/>
        </p:nvPicPr>
        <p:blipFill>
          <a:blip r:embed="rId2"/>
          <a:stretch>
            <a:fillRect/>
          </a:stretch>
        </p:blipFill>
        <p:spPr>
          <a:xfrm>
            <a:off x="609600" y="3489649"/>
            <a:ext cx="5707380" cy="2430780"/>
          </a:xfrm>
          <a:prstGeom prst="rect">
            <a:avLst/>
          </a:prstGeom>
        </p:spPr>
      </p:pic>
      <p:pic>
        <p:nvPicPr>
          <p:cNvPr id="6" name="Picture 5">
            <a:extLst>
              <a:ext uri="{FF2B5EF4-FFF2-40B4-BE49-F238E27FC236}">
                <a16:creationId xmlns:a16="http://schemas.microsoft.com/office/drawing/2014/main" id="{DDCDFA45-9B28-F3D7-1075-B93A6406690B}"/>
              </a:ext>
            </a:extLst>
          </p:cNvPr>
          <p:cNvPicPr>
            <a:picLocks noChangeAspect="1"/>
          </p:cNvPicPr>
          <p:nvPr/>
        </p:nvPicPr>
        <p:blipFill>
          <a:blip r:embed="rId3"/>
          <a:stretch>
            <a:fillRect/>
          </a:stretch>
        </p:blipFill>
        <p:spPr>
          <a:xfrm>
            <a:off x="7269542" y="4319634"/>
            <a:ext cx="3238781" cy="51058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8082" y="0"/>
            <a:ext cx="9671917" cy="658991"/>
          </a:xfrm>
        </p:spPr>
        <p:txBody>
          <a:bodyPr/>
          <a:lstStyle/>
          <a:p>
            <a:r>
              <a:rPr lang="en-US" dirty="0"/>
              <a:t>Sequential and Concurrent Performance</a:t>
            </a:r>
          </a:p>
        </p:txBody>
      </p:sp>
      <p:sp>
        <p:nvSpPr>
          <p:cNvPr id="3" name="Content Placeholder 2"/>
          <p:cNvSpPr>
            <a:spLocks noGrp="1"/>
          </p:cNvSpPr>
          <p:nvPr>
            <p:ph idx="1"/>
          </p:nvPr>
        </p:nvSpPr>
        <p:spPr/>
        <p:txBody>
          <a:bodyPr/>
          <a:lstStyle/>
          <a:p>
            <a:r>
              <a:rPr lang="en-US" dirty="0"/>
              <a:t>Scenario 3</a:t>
            </a:r>
          </a:p>
          <a:p>
            <a:pPr lvl="1"/>
            <a:r>
              <a:rPr lang="en-US" dirty="0"/>
              <a:t>Produce multiple dumps + Insert a new employee in the database + get all dumps</a:t>
            </a:r>
          </a:p>
        </p:txBody>
      </p:sp>
      <p:graphicFrame>
        <p:nvGraphicFramePr>
          <p:cNvPr id="4" name="Table 3"/>
          <p:cNvGraphicFramePr/>
          <p:nvPr>
            <p:extLst>
              <p:ext uri="{D42A27DB-BD31-4B8C-83A1-F6EECF244321}">
                <p14:modId xmlns:p14="http://schemas.microsoft.com/office/powerpoint/2010/main" val="3893077133"/>
              </p:ext>
            </p:extLst>
          </p:nvPr>
        </p:nvGraphicFramePr>
        <p:xfrm>
          <a:off x="1905000" y="2010721"/>
          <a:ext cx="8534400" cy="762000"/>
        </p:xfrm>
        <a:graphic>
          <a:graphicData uri="http://schemas.openxmlformats.org/drawingml/2006/table">
            <a:tbl>
              <a:tblPr firstRow="1" bandRow="1">
                <a:tableStyleId>{5C22544A-7EE6-4342-B048-85BDC9FD1C3A}</a:tableStyleId>
              </a:tblPr>
              <a:tblGrid>
                <a:gridCol w="2844800">
                  <a:extLst>
                    <a:ext uri="{9D8B030D-6E8A-4147-A177-3AD203B41FA5}">
                      <a16:colId xmlns:a16="http://schemas.microsoft.com/office/drawing/2014/main" val="20000"/>
                    </a:ext>
                  </a:extLst>
                </a:gridCol>
                <a:gridCol w="2844800">
                  <a:extLst>
                    <a:ext uri="{9D8B030D-6E8A-4147-A177-3AD203B41FA5}">
                      <a16:colId xmlns:a16="http://schemas.microsoft.com/office/drawing/2014/main" val="20001"/>
                    </a:ext>
                  </a:extLst>
                </a:gridCol>
                <a:gridCol w="2844800">
                  <a:extLst>
                    <a:ext uri="{9D8B030D-6E8A-4147-A177-3AD203B41FA5}">
                      <a16:colId xmlns:a16="http://schemas.microsoft.com/office/drawing/2014/main" val="20002"/>
                    </a:ext>
                  </a:extLst>
                </a:gridCol>
              </a:tblGrid>
              <a:tr h="381000">
                <a:tc>
                  <a:txBody>
                    <a:bodyPr/>
                    <a:lstStyle/>
                    <a:p>
                      <a:pPr>
                        <a:buNone/>
                      </a:pPr>
                      <a:endParaRPr lang="en-US" dirty="0"/>
                    </a:p>
                  </a:txBody>
                  <a:tcPr/>
                </a:tc>
                <a:tc>
                  <a:txBody>
                    <a:bodyPr/>
                    <a:lstStyle/>
                    <a:p>
                      <a:pPr>
                        <a:buNone/>
                      </a:pPr>
                      <a:r>
                        <a:rPr lang="en-US"/>
                        <a:t>Sequential</a:t>
                      </a:r>
                    </a:p>
                  </a:txBody>
                  <a:tcPr/>
                </a:tc>
                <a:tc>
                  <a:txBody>
                    <a:bodyPr/>
                    <a:lstStyle/>
                    <a:p>
                      <a:pPr>
                        <a:buNone/>
                      </a:pPr>
                      <a:r>
                        <a:rPr lang="en-US"/>
                        <a:t>Concurrent</a:t>
                      </a:r>
                    </a:p>
                  </a:txBody>
                  <a:tcPr/>
                </a:tc>
                <a:extLst>
                  <a:ext uri="{0D108BD9-81ED-4DB2-BD59-A6C34878D82A}">
                    <a16:rowId xmlns:a16="http://schemas.microsoft.com/office/drawing/2014/main" val="10000"/>
                  </a:ext>
                </a:extLst>
              </a:tr>
              <a:tr h="381000">
                <a:tc>
                  <a:txBody>
                    <a:bodyPr/>
                    <a:lstStyle/>
                    <a:p>
                      <a:pPr>
                        <a:buNone/>
                      </a:pPr>
                      <a:r>
                        <a:rPr lang="en-US"/>
                        <a:t>Total Time</a:t>
                      </a:r>
                    </a:p>
                  </a:txBody>
                  <a:tcPr/>
                </a:tc>
                <a:tc>
                  <a:txBody>
                    <a:bodyPr/>
                    <a:lstStyle/>
                    <a:p>
                      <a:pPr>
                        <a:buNone/>
                      </a:pPr>
                      <a:r>
                        <a:rPr lang="en-US"/>
                        <a:t>379ms</a:t>
                      </a:r>
                    </a:p>
                  </a:txBody>
                  <a:tcPr/>
                </a:tc>
                <a:tc>
                  <a:txBody>
                    <a:bodyPr/>
                    <a:lstStyle/>
                    <a:p>
                      <a:pPr>
                        <a:buNone/>
                      </a:pPr>
                      <a:r>
                        <a:rPr lang="en-US" dirty="0"/>
                        <a:t>106ms</a:t>
                      </a:r>
                    </a:p>
                  </a:txBody>
                  <a:tcPr/>
                </a:tc>
                <a:extLst>
                  <a:ext uri="{0D108BD9-81ED-4DB2-BD59-A6C34878D82A}">
                    <a16:rowId xmlns:a16="http://schemas.microsoft.com/office/drawing/2014/main" val="10001"/>
                  </a:ext>
                </a:extLst>
              </a:tr>
            </a:tbl>
          </a:graphicData>
        </a:graphic>
      </p:graphicFrame>
      <p:pic>
        <p:nvPicPr>
          <p:cNvPr id="5" name="Picture 4" descr="A screenshot of a computer&#10;&#10;Description automatically generated with medium confidence">
            <a:extLst>
              <a:ext uri="{FF2B5EF4-FFF2-40B4-BE49-F238E27FC236}">
                <a16:creationId xmlns:a16="http://schemas.microsoft.com/office/drawing/2014/main" id="{3F3BEB45-974E-C2AB-158C-26E6A7804B31}"/>
              </a:ext>
            </a:extLst>
          </p:cNvPr>
          <p:cNvPicPr>
            <a:picLocks noChangeAspect="1"/>
          </p:cNvPicPr>
          <p:nvPr/>
        </p:nvPicPr>
        <p:blipFill rotWithShape="1">
          <a:blip r:embed="rId2"/>
          <a:srcRect b="11790"/>
          <a:stretch/>
        </p:blipFill>
        <p:spPr bwMode="auto">
          <a:xfrm>
            <a:off x="382776" y="2997722"/>
            <a:ext cx="5349240" cy="145415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FCB66E9E-28FC-FE5F-A211-4CB735571647}"/>
              </a:ext>
            </a:extLst>
          </p:cNvPr>
          <p:cNvPicPr>
            <a:picLocks noChangeAspect="1"/>
          </p:cNvPicPr>
          <p:nvPr/>
        </p:nvPicPr>
        <p:blipFill>
          <a:blip r:embed="rId3"/>
          <a:stretch>
            <a:fillRect/>
          </a:stretch>
        </p:blipFill>
        <p:spPr>
          <a:xfrm>
            <a:off x="359916" y="4423614"/>
            <a:ext cx="5372100" cy="193040"/>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EC16599E-205C-02F2-51EB-AFBAB4247EBB}"/>
              </a:ext>
            </a:extLst>
          </p:cNvPr>
          <p:cNvPicPr>
            <a:picLocks noChangeAspect="1"/>
          </p:cNvPicPr>
          <p:nvPr/>
        </p:nvPicPr>
        <p:blipFill>
          <a:blip r:embed="rId4"/>
          <a:stretch>
            <a:fillRect/>
          </a:stretch>
        </p:blipFill>
        <p:spPr>
          <a:xfrm>
            <a:off x="382776" y="4847481"/>
            <a:ext cx="5349240" cy="1431608"/>
          </a:xfrm>
          <a:prstGeom prst="rect">
            <a:avLst/>
          </a:prstGeom>
        </p:spPr>
      </p:pic>
      <p:pic>
        <p:nvPicPr>
          <p:cNvPr id="1026" name="Picture 41">
            <a:extLst>
              <a:ext uri="{FF2B5EF4-FFF2-40B4-BE49-F238E27FC236}">
                <a16:creationId xmlns:a16="http://schemas.microsoft.com/office/drawing/2014/main" id="{FAD213A7-885A-1B7D-8601-BEE1AAF624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9513" y="3797815"/>
            <a:ext cx="4171069" cy="16376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88EB7FD6-CABB-FA79-8154-7F17E61B4B09}"/>
              </a:ext>
            </a:extLst>
          </p:cNvPr>
          <p:cNvSpPr>
            <a:spLocks noChangeArrowheads="1"/>
          </p:cNvSpPr>
          <p:nvPr/>
        </p:nvSpPr>
        <p:spPr bwMode="auto">
          <a:xfrm>
            <a:off x="6267319" y="1734389"/>
            <a:ext cx="9893531" cy="32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5736" y="0"/>
            <a:ext cx="9254667" cy="658991"/>
          </a:xfrm>
        </p:spPr>
        <p:txBody>
          <a:bodyPr/>
          <a:lstStyle/>
          <a:p>
            <a:r>
              <a:rPr lang="en-US" dirty="0"/>
              <a:t>Sequential and Concurrent Performance</a:t>
            </a:r>
          </a:p>
        </p:txBody>
      </p:sp>
      <p:sp>
        <p:nvSpPr>
          <p:cNvPr id="3" name="Content Placeholder 2"/>
          <p:cNvSpPr>
            <a:spLocks noGrp="1"/>
          </p:cNvSpPr>
          <p:nvPr>
            <p:ph idx="1"/>
          </p:nvPr>
        </p:nvSpPr>
        <p:spPr/>
        <p:txBody>
          <a:bodyPr/>
          <a:lstStyle/>
          <a:p>
            <a:r>
              <a:rPr lang="en-US" dirty="0"/>
              <a:t>Scenario 4</a:t>
            </a:r>
          </a:p>
          <a:p>
            <a:pPr lvl="1"/>
            <a:r>
              <a:rPr lang="en-US" dirty="0"/>
              <a:t>Produce multiple dumps + multiple employee insertion + get all dumps</a:t>
            </a:r>
          </a:p>
        </p:txBody>
      </p:sp>
      <p:graphicFrame>
        <p:nvGraphicFramePr>
          <p:cNvPr id="4" name="Table 3"/>
          <p:cNvGraphicFramePr/>
          <p:nvPr>
            <p:extLst>
              <p:ext uri="{D42A27DB-BD31-4B8C-83A1-F6EECF244321}">
                <p14:modId xmlns:p14="http://schemas.microsoft.com/office/powerpoint/2010/main" val="587546337"/>
              </p:ext>
            </p:extLst>
          </p:nvPr>
        </p:nvGraphicFramePr>
        <p:xfrm>
          <a:off x="1828800" y="3146764"/>
          <a:ext cx="8534400" cy="762000"/>
        </p:xfrm>
        <a:graphic>
          <a:graphicData uri="http://schemas.openxmlformats.org/drawingml/2006/table">
            <a:tbl>
              <a:tblPr firstRow="1" bandRow="1">
                <a:tableStyleId>{5C22544A-7EE6-4342-B048-85BDC9FD1C3A}</a:tableStyleId>
              </a:tblPr>
              <a:tblGrid>
                <a:gridCol w="2844800">
                  <a:extLst>
                    <a:ext uri="{9D8B030D-6E8A-4147-A177-3AD203B41FA5}">
                      <a16:colId xmlns:a16="http://schemas.microsoft.com/office/drawing/2014/main" val="20000"/>
                    </a:ext>
                  </a:extLst>
                </a:gridCol>
                <a:gridCol w="2844800">
                  <a:extLst>
                    <a:ext uri="{9D8B030D-6E8A-4147-A177-3AD203B41FA5}">
                      <a16:colId xmlns:a16="http://schemas.microsoft.com/office/drawing/2014/main" val="20001"/>
                    </a:ext>
                  </a:extLst>
                </a:gridCol>
                <a:gridCol w="2844800">
                  <a:extLst>
                    <a:ext uri="{9D8B030D-6E8A-4147-A177-3AD203B41FA5}">
                      <a16:colId xmlns:a16="http://schemas.microsoft.com/office/drawing/2014/main" val="20002"/>
                    </a:ext>
                  </a:extLst>
                </a:gridCol>
              </a:tblGrid>
              <a:tr h="381000">
                <a:tc>
                  <a:txBody>
                    <a:bodyPr/>
                    <a:lstStyle/>
                    <a:p>
                      <a:pPr>
                        <a:buNone/>
                      </a:pPr>
                      <a:endParaRPr lang="en-US" dirty="0"/>
                    </a:p>
                  </a:txBody>
                  <a:tcPr/>
                </a:tc>
                <a:tc>
                  <a:txBody>
                    <a:bodyPr/>
                    <a:lstStyle/>
                    <a:p>
                      <a:pPr>
                        <a:buNone/>
                      </a:pPr>
                      <a:r>
                        <a:rPr lang="en-US"/>
                        <a:t>Sequential</a:t>
                      </a:r>
                    </a:p>
                  </a:txBody>
                  <a:tcPr/>
                </a:tc>
                <a:tc>
                  <a:txBody>
                    <a:bodyPr/>
                    <a:lstStyle/>
                    <a:p>
                      <a:pPr>
                        <a:buNone/>
                      </a:pPr>
                      <a:r>
                        <a:rPr lang="en-US"/>
                        <a:t>Concurrent</a:t>
                      </a:r>
                    </a:p>
                  </a:txBody>
                  <a:tcPr/>
                </a:tc>
                <a:extLst>
                  <a:ext uri="{0D108BD9-81ED-4DB2-BD59-A6C34878D82A}">
                    <a16:rowId xmlns:a16="http://schemas.microsoft.com/office/drawing/2014/main" val="10000"/>
                  </a:ext>
                </a:extLst>
              </a:tr>
              <a:tr h="381000">
                <a:tc>
                  <a:txBody>
                    <a:bodyPr/>
                    <a:lstStyle/>
                    <a:p>
                      <a:pPr>
                        <a:buNone/>
                      </a:pPr>
                      <a:r>
                        <a:rPr lang="en-US"/>
                        <a:t>Total Time</a:t>
                      </a:r>
                    </a:p>
                  </a:txBody>
                  <a:tcPr/>
                </a:tc>
                <a:tc>
                  <a:txBody>
                    <a:bodyPr/>
                    <a:lstStyle/>
                    <a:p>
                      <a:pPr>
                        <a:buNone/>
                      </a:pPr>
                      <a:r>
                        <a:rPr lang="en-US"/>
                        <a:t>363ms</a:t>
                      </a:r>
                    </a:p>
                  </a:txBody>
                  <a:tcPr/>
                </a:tc>
                <a:tc>
                  <a:txBody>
                    <a:bodyPr/>
                    <a:lstStyle/>
                    <a:p>
                      <a:pPr>
                        <a:buNone/>
                      </a:pPr>
                      <a:r>
                        <a:rPr lang="en-US" dirty="0"/>
                        <a:t>172ms</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Scenario 5</a:t>
            </a:r>
          </a:p>
          <a:p>
            <a:pPr lvl="1"/>
            <a:r>
              <a:rPr lang="en-US"/>
              <a:t>Same as scenario 4, but with more insertions and productions</a:t>
            </a:r>
          </a:p>
        </p:txBody>
      </p:sp>
      <p:graphicFrame>
        <p:nvGraphicFramePr>
          <p:cNvPr id="4" name="Table 3"/>
          <p:cNvGraphicFramePr/>
          <p:nvPr>
            <p:extLst>
              <p:ext uri="{D42A27DB-BD31-4B8C-83A1-F6EECF244321}">
                <p14:modId xmlns:p14="http://schemas.microsoft.com/office/powerpoint/2010/main" val="861029850"/>
              </p:ext>
            </p:extLst>
          </p:nvPr>
        </p:nvGraphicFramePr>
        <p:xfrm>
          <a:off x="1828800" y="3362652"/>
          <a:ext cx="8534400" cy="746760"/>
        </p:xfrm>
        <a:graphic>
          <a:graphicData uri="http://schemas.openxmlformats.org/drawingml/2006/table">
            <a:tbl>
              <a:tblPr firstRow="1" bandRow="1">
                <a:tableStyleId>{5C22544A-7EE6-4342-B048-85BDC9FD1C3A}</a:tableStyleId>
              </a:tblPr>
              <a:tblGrid>
                <a:gridCol w="2844800">
                  <a:extLst>
                    <a:ext uri="{9D8B030D-6E8A-4147-A177-3AD203B41FA5}">
                      <a16:colId xmlns:a16="http://schemas.microsoft.com/office/drawing/2014/main" val="20000"/>
                    </a:ext>
                  </a:extLst>
                </a:gridCol>
                <a:gridCol w="2844800">
                  <a:extLst>
                    <a:ext uri="{9D8B030D-6E8A-4147-A177-3AD203B41FA5}">
                      <a16:colId xmlns:a16="http://schemas.microsoft.com/office/drawing/2014/main" val="20001"/>
                    </a:ext>
                  </a:extLst>
                </a:gridCol>
                <a:gridCol w="2844800">
                  <a:extLst>
                    <a:ext uri="{9D8B030D-6E8A-4147-A177-3AD203B41FA5}">
                      <a16:colId xmlns:a16="http://schemas.microsoft.com/office/drawing/2014/main" val="20002"/>
                    </a:ext>
                  </a:extLst>
                </a:gridCol>
              </a:tblGrid>
              <a:tr h="0">
                <a:tc>
                  <a:txBody>
                    <a:bodyPr/>
                    <a:lstStyle/>
                    <a:p>
                      <a:pPr>
                        <a:buNone/>
                      </a:pPr>
                      <a:endParaRPr lang="en-US"/>
                    </a:p>
                  </a:txBody>
                  <a:tcPr/>
                </a:tc>
                <a:tc>
                  <a:txBody>
                    <a:bodyPr/>
                    <a:lstStyle/>
                    <a:p>
                      <a:pPr>
                        <a:buNone/>
                      </a:pPr>
                      <a:r>
                        <a:rPr lang="en-US"/>
                        <a:t>Sequential</a:t>
                      </a:r>
                    </a:p>
                  </a:txBody>
                  <a:tcPr/>
                </a:tc>
                <a:tc>
                  <a:txBody>
                    <a:bodyPr/>
                    <a:lstStyle/>
                    <a:p>
                      <a:pPr>
                        <a:buNone/>
                      </a:pPr>
                      <a:r>
                        <a:rPr lang="en-US"/>
                        <a:t>Concurrent</a:t>
                      </a:r>
                    </a:p>
                  </a:txBody>
                  <a:tcPr/>
                </a:tc>
                <a:extLst>
                  <a:ext uri="{0D108BD9-81ED-4DB2-BD59-A6C34878D82A}">
                    <a16:rowId xmlns:a16="http://schemas.microsoft.com/office/drawing/2014/main" val="10000"/>
                  </a:ext>
                </a:extLst>
              </a:tr>
              <a:tr h="381000">
                <a:tc>
                  <a:txBody>
                    <a:bodyPr/>
                    <a:lstStyle/>
                    <a:p>
                      <a:pPr>
                        <a:buNone/>
                      </a:pPr>
                      <a:r>
                        <a:rPr lang="en-US"/>
                        <a:t>Total Time</a:t>
                      </a:r>
                    </a:p>
                  </a:txBody>
                  <a:tcPr/>
                </a:tc>
                <a:tc>
                  <a:txBody>
                    <a:bodyPr/>
                    <a:lstStyle/>
                    <a:p>
                      <a:pPr>
                        <a:buNone/>
                      </a:pPr>
                      <a:r>
                        <a:rPr lang="en-US"/>
                        <a:t>770ms</a:t>
                      </a:r>
                    </a:p>
                  </a:txBody>
                  <a:tcPr/>
                </a:tc>
                <a:tc>
                  <a:txBody>
                    <a:bodyPr/>
                    <a:lstStyle/>
                    <a:p>
                      <a:pPr>
                        <a:buNone/>
                      </a:pPr>
                      <a:r>
                        <a:rPr lang="en-US" dirty="0"/>
                        <a:t>223ms</a:t>
                      </a:r>
                    </a:p>
                  </a:txBody>
                  <a:tcPr/>
                </a:tc>
                <a:extLst>
                  <a:ext uri="{0D108BD9-81ED-4DB2-BD59-A6C34878D82A}">
                    <a16:rowId xmlns:a16="http://schemas.microsoft.com/office/drawing/2014/main" val="10001"/>
                  </a:ext>
                </a:extLst>
              </a:tr>
            </a:tbl>
          </a:graphicData>
        </a:graphic>
      </p:graphicFrame>
      <p:sp>
        <p:nvSpPr>
          <p:cNvPr id="7" name="Title 1">
            <a:extLst>
              <a:ext uri="{FF2B5EF4-FFF2-40B4-BE49-F238E27FC236}">
                <a16:creationId xmlns:a16="http://schemas.microsoft.com/office/drawing/2014/main" id="{0BDF24C2-914B-A8BE-94FD-F2621C8E602B}"/>
              </a:ext>
            </a:extLst>
          </p:cNvPr>
          <p:cNvSpPr>
            <a:spLocks noGrp="1"/>
          </p:cNvSpPr>
          <p:nvPr>
            <p:ph type="title"/>
          </p:nvPr>
        </p:nvSpPr>
        <p:spPr>
          <a:xfrm>
            <a:off x="1941729" y="0"/>
            <a:ext cx="9315157" cy="658812"/>
          </a:xfrm>
        </p:spPr>
        <p:txBody>
          <a:bodyPr/>
          <a:lstStyle/>
          <a:p>
            <a:r>
              <a:rPr lang="en-US" dirty="0"/>
              <a:t>Sequential and Concurrent Performance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19F63-952C-7417-1629-589605341A1B}"/>
              </a:ext>
            </a:extLst>
          </p:cNvPr>
          <p:cNvSpPr>
            <a:spLocks noGrp="1"/>
          </p:cNvSpPr>
          <p:nvPr>
            <p:ph type="title"/>
          </p:nvPr>
        </p:nvSpPr>
        <p:spPr>
          <a:xfrm>
            <a:off x="2545635" y="0"/>
            <a:ext cx="7392612" cy="658991"/>
          </a:xfrm>
        </p:spPr>
        <p:txBody>
          <a:bodyPr/>
          <a:lstStyle/>
          <a:p>
            <a:r>
              <a:rPr lang="en-US" dirty="0"/>
              <a:t>Scalability Performance</a:t>
            </a:r>
          </a:p>
        </p:txBody>
      </p:sp>
      <p:sp>
        <p:nvSpPr>
          <p:cNvPr id="3" name="Content Placeholder 2">
            <a:extLst>
              <a:ext uri="{FF2B5EF4-FFF2-40B4-BE49-F238E27FC236}">
                <a16:creationId xmlns:a16="http://schemas.microsoft.com/office/drawing/2014/main" id="{F43ADA46-7689-675E-5C3D-472532958FBA}"/>
              </a:ext>
            </a:extLst>
          </p:cNvPr>
          <p:cNvSpPr>
            <a:spLocks noGrp="1"/>
          </p:cNvSpPr>
          <p:nvPr>
            <p:ph idx="1"/>
          </p:nvPr>
        </p:nvSpPr>
        <p:spPr/>
        <p:txBody>
          <a:bodyPr/>
          <a:lstStyle/>
          <a:p>
            <a:r>
              <a:rPr lang="en-US" sz="2800" dirty="0"/>
              <a:t>There are several performance considerations and tradeoffs with respect to shard size and the number of primary shards configured for an index. </a:t>
            </a:r>
          </a:p>
          <a:p>
            <a:r>
              <a:rPr lang="en-US" sz="2800" dirty="0"/>
              <a:t>The more shards, the more overhead there is simply in maintaining those indices.</a:t>
            </a:r>
          </a:p>
          <a:p>
            <a:r>
              <a:rPr lang="en-US" sz="2800" dirty="0"/>
              <a:t>The larger the shard size, the longer it takes to move shards around when Elasticsearch needs to rebalance a cluster.</a:t>
            </a:r>
          </a:p>
          <a:p>
            <a:pPr marL="0" indent="0">
              <a:buNone/>
            </a:pPr>
            <a:endParaRPr lang="en-US" sz="1800" b="1" dirty="0">
              <a:effectLst/>
              <a:ea typeface="Open Sans" panose="020B0606030504020204" pitchFamily="34" charset="0"/>
            </a:endParaRPr>
          </a:p>
          <a:p>
            <a:endParaRPr lang="en-US" sz="1800" dirty="0">
              <a:effectLst/>
              <a:ea typeface="Open Sans" panose="020B0606030504020204" pitchFamily="34" charset="0"/>
            </a:endParaRPr>
          </a:p>
          <a:p>
            <a:endParaRPr lang="en-US" dirty="0"/>
          </a:p>
        </p:txBody>
      </p:sp>
    </p:spTree>
    <p:extLst>
      <p:ext uri="{BB962C8B-B14F-4D97-AF65-F5344CB8AC3E}">
        <p14:creationId xmlns:p14="http://schemas.microsoft.com/office/powerpoint/2010/main" val="502949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171B-1C1D-D298-3756-B09CC08B0428}"/>
              </a:ext>
            </a:extLst>
          </p:cNvPr>
          <p:cNvSpPr>
            <a:spLocks noGrp="1"/>
          </p:cNvSpPr>
          <p:nvPr>
            <p:ph type="title"/>
          </p:nvPr>
        </p:nvSpPr>
        <p:spPr>
          <a:xfrm>
            <a:off x="2563391" y="0"/>
            <a:ext cx="7392612" cy="658991"/>
          </a:xfrm>
        </p:spPr>
        <p:txBody>
          <a:bodyPr/>
          <a:lstStyle/>
          <a:p>
            <a:r>
              <a:rPr lang="en-US" dirty="0"/>
              <a:t>Pricing</a:t>
            </a:r>
          </a:p>
        </p:txBody>
      </p:sp>
      <p:sp>
        <p:nvSpPr>
          <p:cNvPr id="3" name="Content Placeholder 2">
            <a:extLst>
              <a:ext uri="{FF2B5EF4-FFF2-40B4-BE49-F238E27FC236}">
                <a16:creationId xmlns:a16="http://schemas.microsoft.com/office/drawing/2014/main" id="{411A548D-3931-7847-1616-474BB645F7EA}"/>
              </a:ext>
            </a:extLst>
          </p:cNvPr>
          <p:cNvSpPr>
            <a:spLocks noGrp="1"/>
          </p:cNvSpPr>
          <p:nvPr>
            <p:ph idx="1"/>
          </p:nvPr>
        </p:nvSpPr>
        <p:spPr>
          <a:xfrm>
            <a:off x="609599" y="937571"/>
            <a:ext cx="11286931" cy="5371813"/>
          </a:xfrm>
        </p:spPr>
        <p:txBody>
          <a:bodyPr/>
          <a:lstStyle/>
          <a:p>
            <a:r>
              <a:rPr lang="en-US" dirty="0"/>
              <a:t>Elastic Search</a:t>
            </a:r>
          </a:p>
          <a:p>
            <a:pPr lvl="1"/>
            <a:r>
              <a:rPr lang="en-US" dirty="0"/>
              <a:t>There are two options:</a:t>
            </a:r>
          </a:p>
          <a:p>
            <a:pPr lvl="2">
              <a:lnSpc>
                <a:spcPct val="107000"/>
              </a:lnSpc>
            </a:pPr>
            <a:r>
              <a:rPr lang="en-US" dirty="0">
                <a:effectLst/>
                <a:ea typeface="Calibri" panose="020F0502020204030204" pitchFamily="34" charset="0"/>
                <a:cs typeface="Times New Roman" panose="02020603050405020304" pitchFamily="18" charset="0"/>
              </a:rPr>
              <a:t>Managed hosting from elastic.co, they charge you according to several variables. You can find the pricing here: </a:t>
            </a:r>
            <a:r>
              <a:rPr lang="en-US" sz="1800" u="sng" dirty="0">
                <a:solidFill>
                  <a:srgbClr val="0000FF"/>
                </a:solidFill>
                <a:effectLst/>
                <a:ea typeface="Calibri" panose="020F0502020204030204" pitchFamily="34" charset="0"/>
                <a:cs typeface="Times New Roman" panose="02020603050405020304" pitchFamily="18" charset="0"/>
              </a:rPr>
              <a:t> </a:t>
            </a:r>
            <a:r>
              <a:rPr lang="en-US" sz="1800" u="sng" dirty="0">
                <a:solidFill>
                  <a:srgbClr val="0000FF"/>
                </a:solidFill>
                <a:effectLs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ELK Stack Pricing</a:t>
            </a:r>
            <a:endParaRPr lang="en-US" sz="1800" u="sng" dirty="0">
              <a:solidFill>
                <a:srgbClr val="0000FF"/>
              </a:solidFill>
              <a:effectLst/>
              <a:ea typeface="Calibri" panose="020F0502020204030204" pitchFamily="34" charset="0"/>
              <a:cs typeface="Times New Roman" panose="02020603050405020304" pitchFamily="18" charset="0"/>
            </a:endParaRPr>
          </a:p>
          <a:p>
            <a:pPr lvl="2"/>
            <a:r>
              <a:rPr lang="en-US" sz="1800" dirty="0">
                <a:effectLst/>
                <a:ea typeface="Calibri" panose="020F0502020204030204" pitchFamily="34" charset="0"/>
                <a:cs typeface="Times New Roman" panose="02020603050405020304" pitchFamily="18" charset="0"/>
              </a:rPr>
              <a:t> Use the open-source version, stand up your own servers and manage your own deployment, the code is at no cost and can be found here: </a:t>
            </a:r>
            <a:r>
              <a:rPr lang="en-US" sz="1800" u="sng" dirty="0">
                <a:solidFill>
                  <a:srgbClr val="0000FF"/>
                </a:solidFill>
                <a:effectLst/>
                <a:ea typeface="Calibri" panose="020F0502020204030204" pitchFamily="34" charset="0"/>
                <a:cs typeface="Times New Roman" panose="02020603050405020304" pitchFamily="18" charset="0"/>
                <a:hlinkClick r:id="rId3"/>
              </a:rPr>
              <a:t>Elastic Search Open Source</a:t>
            </a:r>
            <a:endParaRPr lang="en-US" sz="1800" u="sng" dirty="0">
              <a:solidFill>
                <a:srgbClr val="0000FF"/>
              </a:solidFill>
              <a:effectLst/>
              <a:ea typeface="Calibri" panose="020F0502020204030204" pitchFamily="34" charset="0"/>
              <a:cs typeface="Times New Roman" panose="02020603050405020304" pitchFamily="18" charset="0"/>
            </a:endParaRPr>
          </a:p>
          <a:p>
            <a:pPr marR="0" lvl="2">
              <a:lnSpc>
                <a:spcPct val="107000"/>
              </a:lnSpc>
            </a:pPr>
            <a:r>
              <a:rPr lang="en-US" sz="1800" dirty="0">
                <a:effectLst/>
                <a:ea typeface="Calibri" panose="020F0502020204030204" pitchFamily="34" charset="0"/>
                <a:cs typeface="Times New Roman" panose="02020603050405020304" pitchFamily="18" charset="0"/>
              </a:rPr>
              <a:t>There is also a pricing calculator in case we need to calculate specific pricing: </a:t>
            </a:r>
            <a:r>
              <a:rPr lang="en-US" sz="1800" u="sng" dirty="0">
                <a:solidFill>
                  <a:srgbClr val="0000FF"/>
                </a:solidFill>
                <a:effectLst/>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Elastic Pricing Calculator</a:t>
            </a:r>
            <a:endParaRPr lang="en-US" sz="1800" u="sng" dirty="0">
              <a:solidFill>
                <a:srgbClr val="0000FF"/>
              </a:solidFill>
              <a:effectLst/>
              <a:ea typeface="Calibri" panose="020F0502020204030204" pitchFamily="34" charset="0"/>
              <a:cs typeface="Times New Roman" panose="02020603050405020304" pitchFamily="18" charset="0"/>
            </a:endParaRPr>
          </a:p>
          <a:p>
            <a:r>
              <a:rPr lang="en-US" sz="2500" dirty="0">
                <a:effectLst/>
                <a:ea typeface="Calibri" panose="020F0502020204030204" pitchFamily="34" charset="0"/>
                <a:cs typeface="Times New Roman" panose="02020603050405020304" pitchFamily="18" charset="0"/>
              </a:rPr>
              <a:t>Kibana</a:t>
            </a:r>
          </a:p>
        </p:txBody>
      </p:sp>
      <p:pic>
        <p:nvPicPr>
          <p:cNvPr id="4" name="Picture 3" descr="A screenshot of a computer&#10;&#10;Description automatically generated with medium confidence">
            <a:extLst>
              <a:ext uri="{FF2B5EF4-FFF2-40B4-BE49-F238E27FC236}">
                <a16:creationId xmlns:a16="http://schemas.microsoft.com/office/drawing/2014/main" id="{4F00E335-391E-9D6E-F5D8-CC388DACCC4C}"/>
              </a:ext>
            </a:extLst>
          </p:cNvPr>
          <p:cNvPicPr>
            <a:picLocks noChangeAspect="1"/>
          </p:cNvPicPr>
          <p:nvPr/>
        </p:nvPicPr>
        <p:blipFill>
          <a:blip r:embed="rId5"/>
          <a:stretch>
            <a:fillRect/>
          </a:stretch>
        </p:blipFill>
        <p:spPr>
          <a:xfrm>
            <a:off x="6096000" y="3825714"/>
            <a:ext cx="5943600" cy="2762250"/>
          </a:xfrm>
          <a:prstGeom prst="rect">
            <a:avLst/>
          </a:prstGeom>
        </p:spPr>
      </p:pic>
      <p:sp>
        <p:nvSpPr>
          <p:cNvPr id="5" name="TextBox 4">
            <a:extLst>
              <a:ext uri="{FF2B5EF4-FFF2-40B4-BE49-F238E27FC236}">
                <a16:creationId xmlns:a16="http://schemas.microsoft.com/office/drawing/2014/main" id="{7DEC0C35-74D5-0B7F-B80E-BA0414996B95}"/>
              </a:ext>
            </a:extLst>
          </p:cNvPr>
          <p:cNvSpPr txBox="1"/>
          <p:nvPr/>
        </p:nvSpPr>
        <p:spPr>
          <a:xfrm>
            <a:off x="581608" y="4180114"/>
            <a:ext cx="5514392" cy="2474524"/>
          </a:xfrm>
          <a:prstGeom prst="rect">
            <a:avLst/>
          </a:prstGeom>
          <a:noFill/>
        </p:spPr>
        <p:txBody>
          <a:bodyPr wrap="square" rtlCol="0">
            <a:spAutoFit/>
          </a:bodyPr>
          <a:lstStyle/>
          <a:p>
            <a:pPr marL="742950" lvl="1" indent="-285750" eaLnBrk="0" fontAlgn="base" hangingPunct="0">
              <a:spcBef>
                <a:spcPct val="20000"/>
              </a:spcBef>
              <a:spcAft>
                <a:spcPct val="0"/>
              </a:spcAft>
              <a:buFont typeface="Wingdings" panose="05000000000000000000" pitchFamily="2" charset="2"/>
              <a:buChar char="v"/>
            </a:pPr>
            <a:r>
              <a:rPr lang="en-GB" sz="1900" dirty="0">
                <a:ln w="0"/>
                <a:solidFill>
                  <a:schemeClr val="accent1"/>
                </a:solidFill>
                <a:effectLst>
                  <a:outerShdw blurRad="38100" dist="25400" dir="5400000" algn="ctr" rotWithShape="0">
                    <a:srgbClr val="6E747A">
                      <a:alpha val="43000"/>
                    </a:srgbClr>
                  </a:outerShdw>
                </a:effectLst>
              </a:rPr>
              <a:t>Kibana pricing is included in Elasticsearch pricing calculator. </a:t>
            </a:r>
            <a:r>
              <a:rPr lang="en-US" sz="1900" dirty="0">
                <a:ln w="0"/>
                <a:solidFill>
                  <a:schemeClr val="accent1"/>
                </a:solidFill>
                <a:effectLst>
                  <a:outerShdw blurRad="38100" dist="25400" dir="5400000" algn="ctr" rotWithShape="0">
                    <a:srgbClr val="6E747A">
                      <a:alpha val="43000"/>
                    </a:srgbClr>
                  </a:outerShdw>
                </a:effectLst>
              </a:rPr>
              <a:t>Kibana is free to use under either the Elastic license or SSPL. Additional free features are available under the Elastic license.</a:t>
            </a:r>
          </a:p>
          <a:p>
            <a:pPr marL="742950" lvl="1" indent="-285750" eaLnBrk="0" fontAlgn="base" hangingPunct="0">
              <a:spcBef>
                <a:spcPct val="20000"/>
              </a:spcBef>
              <a:spcAft>
                <a:spcPct val="0"/>
              </a:spcAft>
              <a:buFont typeface="Wingdings" panose="05000000000000000000" pitchFamily="2" charset="2"/>
              <a:buChar char="v"/>
            </a:pPr>
            <a:r>
              <a:rPr lang="en-US" sz="1900" dirty="0">
                <a:ln w="0"/>
                <a:solidFill>
                  <a:schemeClr val="accent1"/>
                </a:solidFill>
                <a:effectLst>
                  <a:outerShdw blurRad="38100" dist="25400" dir="5400000" algn="ctr" rotWithShape="0">
                    <a:srgbClr val="6E747A">
                      <a:alpha val="43000"/>
                    </a:srgbClr>
                  </a:outerShdw>
                </a:effectLst>
              </a:rPr>
              <a:t>Kibana can also be set up locally.</a:t>
            </a:r>
            <a:endParaRPr lang="en-GB" sz="1900" dirty="0">
              <a:ln w="0"/>
              <a:solidFill>
                <a:schemeClr val="accent1"/>
              </a:solidFill>
              <a:effectLst>
                <a:outerShdw blurRad="38100" dist="25400" dir="5400000" algn="ctr" rotWithShape="0">
                  <a:srgbClr val="6E747A">
                    <a:alpha val="43000"/>
                  </a:srgbClr>
                </a:outerShdw>
              </a:effectLst>
            </a:endParaRPr>
          </a:p>
          <a:p>
            <a:endParaRPr lang="en-US" dirty="0"/>
          </a:p>
        </p:txBody>
      </p:sp>
    </p:spTree>
    <p:extLst>
      <p:ext uri="{BB962C8B-B14F-4D97-AF65-F5344CB8AC3E}">
        <p14:creationId xmlns:p14="http://schemas.microsoft.com/office/powerpoint/2010/main" val="983335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359" y="0"/>
            <a:ext cx="6172237" cy="550553"/>
          </a:xfrm>
        </p:spPr>
        <p:txBody>
          <a:bodyPr/>
          <a:lstStyle/>
          <a:p>
            <a:r>
              <a:rPr lang="en-US" dirty="0"/>
              <a:t>What is Elastic Search?</a:t>
            </a:r>
          </a:p>
        </p:txBody>
      </p:sp>
      <p:sp>
        <p:nvSpPr>
          <p:cNvPr id="3" name="Content Placeholder 2"/>
          <p:cNvSpPr>
            <a:spLocks noGrp="1"/>
          </p:cNvSpPr>
          <p:nvPr>
            <p:ph idx="1"/>
          </p:nvPr>
        </p:nvSpPr>
        <p:spPr/>
        <p:txBody>
          <a:bodyPr/>
          <a:lstStyle/>
          <a:p>
            <a:pPr>
              <a:lnSpc>
                <a:spcPct val="107000"/>
              </a:lnSpc>
              <a:spcBef>
                <a:spcPts val="0"/>
              </a:spcBef>
              <a:spcAft>
                <a:spcPts val="800"/>
              </a:spcAft>
            </a:pPr>
            <a:r>
              <a:rPr lang="en-US" sz="2400" dirty="0">
                <a:effectLst/>
                <a:ea typeface="Calibri" panose="020F0502020204030204" pitchFamily="34" charset="0"/>
                <a:cs typeface="Calibri" panose="020F0502020204030204" pitchFamily="34" charset="0"/>
              </a:rPr>
              <a:t>It is a distributed search and analytics engine, recently it has become the most popular search engine worldwide.</a:t>
            </a:r>
            <a:endParaRPr lang="en-US" sz="2400" dirty="0">
              <a:effectLst/>
              <a:ea typeface="Calibri" panose="020F0502020204030204" pitchFamily="34" charset="0"/>
              <a:cs typeface="Arial" panose="02080604020202020204" pitchFamily="34" charset="0"/>
            </a:endParaRPr>
          </a:p>
          <a:p>
            <a:pPr>
              <a:lnSpc>
                <a:spcPct val="107000"/>
              </a:lnSpc>
              <a:spcBef>
                <a:spcPts val="0"/>
              </a:spcBef>
              <a:spcAft>
                <a:spcPts val="800"/>
              </a:spcAft>
            </a:pPr>
            <a:r>
              <a:rPr lang="en-US" sz="2400" dirty="0">
                <a:effectLst/>
                <a:ea typeface="Calibri" panose="020F0502020204030204" pitchFamily="34" charset="0"/>
                <a:cs typeface="Calibri" panose="020F0502020204030204" pitchFamily="34" charset="0"/>
              </a:rPr>
              <a:t>Commonly used for log analytics, full-text search, business analytics, and more.</a:t>
            </a:r>
            <a:endParaRPr lang="en-US" sz="2400" dirty="0">
              <a:effectLst/>
              <a:ea typeface="Calibri" panose="020F0502020204030204" pitchFamily="34" charset="0"/>
              <a:cs typeface="Arial" panose="02080604020202020204" pitchFamily="34" charset="0"/>
            </a:endParaRPr>
          </a:p>
          <a:p>
            <a:pPr>
              <a:lnSpc>
                <a:spcPct val="107000"/>
              </a:lnSpc>
              <a:spcBef>
                <a:spcPts val="0"/>
              </a:spcBef>
              <a:spcAft>
                <a:spcPts val="800"/>
              </a:spcAft>
            </a:pPr>
            <a:r>
              <a:rPr lang="en-US" sz="2400" dirty="0">
                <a:effectLst/>
                <a:ea typeface="Calibri" panose="020F0502020204030204" pitchFamily="34" charset="0"/>
                <a:cs typeface="Calibri" panose="020F0502020204030204" pitchFamily="34" charset="0"/>
              </a:rPr>
              <a:t>It is a No SQL database that lets you create indices and perform API requests on it</a:t>
            </a:r>
            <a:endParaRPr lang="en-US" sz="2400" dirty="0">
              <a:effectLst/>
              <a:ea typeface="Calibri" panose="020F0502020204030204" pitchFamily="34" charset="0"/>
              <a:cs typeface="Arial" panose="02080604020202020204" pitchFamily="34" charset="0"/>
            </a:endParaRPr>
          </a:p>
          <a:p>
            <a:pPr>
              <a:lnSpc>
                <a:spcPct val="107000"/>
              </a:lnSpc>
              <a:spcBef>
                <a:spcPts val="0"/>
              </a:spcBef>
              <a:spcAft>
                <a:spcPts val="800"/>
              </a:spcAft>
            </a:pPr>
            <a:r>
              <a:rPr lang="en-US" sz="2400" dirty="0">
                <a:effectLst/>
                <a:ea typeface="Calibri" panose="020F0502020204030204" pitchFamily="34" charset="0"/>
                <a:cs typeface="Calibri" panose="020F0502020204030204" pitchFamily="34" charset="0"/>
              </a:rPr>
              <a:t>It is scalable open source multitenant-capable, full-text, distributed search, and analytics engine</a:t>
            </a:r>
          </a:p>
          <a:p>
            <a:pPr>
              <a:lnSpc>
                <a:spcPct val="107000"/>
              </a:lnSpc>
              <a:spcBef>
                <a:spcPts val="0"/>
              </a:spcBef>
              <a:spcAft>
                <a:spcPts val="800"/>
              </a:spcAft>
            </a:pPr>
            <a:r>
              <a:rPr lang="en-US" sz="2400" dirty="0">
                <a:effectLst/>
                <a:ea typeface="Calibri" panose="020F0502020204030204" pitchFamily="34" charset="0"/>
                <a:cs typeface="Calibri" panose="020F0502020204030204" pitchFamily="34" charset="0"/>
              </a:rPr>
              <a:t>Its main components are:</a:t>
            </a:r>
          </a:p>
          <a:p>
            <a:pPr lvl="1">
              <a:lnSpc>
                <a:spcPct val="107000"/>
              </a:lnSpc>
              <a:spcBef>
                <a:spcPts val="0"/>
              </a:spcBef>
              <a:spcAft>
                <a:spcPts val="800"/>
              </a:spcAft>
            </a:pPr>
            <a:r>
              <a:rPr lang="en-US" sz="1800" dirty="0">
                <a:effectLst/>
                <a:ea typeface="Calibri" panose="020F0502020204030204" pitchFamily="34" charset="0"/>
                <a:cs typeface="Calibri" panose="020F0502020204030204" pitchFamily="34" charset="0"/>
              </a:rPr>
              <a:t>Cluster</a:t>
            </a:r>
          </a:p>
          <a:p>
            <a:pPr lvl="1">
              <a:lnSpc>
                <a:spcPct val="107000"/>
              </a:lnSpc>
              <a:spcBef>
                <a:spcPts val="0"/>
              </a:spcBef>
              <a:spcAft>
                <a:spcPts val="800"/>
              </a:spcAft>
            </a:pPr>
            <a:r>
              <a:rPr lang="en-US" sz="1800" dirty="0">
                <a:effectLst/>
                <a:ea typeface="Calibri" panose="020F0502020204030204" pitchFamily="34" charset="0"/>
                <a:cs typeface="Calibri" panose="020F0502020204030204" pitchFamily="34" charset="0"/>
              </a:rPr>
              <a:t>Nodes</a:t>
            </a:r>
          </a:p>
          <a:p>
            <a:pPr lvl="1">
              <a:lnSpc>
                <a:spcPct val="107000"/>
              </a:lnSpc>
              <a:spcBef>
                <a:spcPts val="0"/>
              </a:spcBef>
              <a:spcAft>
                <a:spcPts val="800"/>
              </a:spcAft>
            </a:pPr>
            <a:r>
              <a:rPr lang="en-US" sz="1800" dirty="0">
                <a:effectLst/>
                <a:ea typeface="Calibri" panose="020F0502020204030204" pitchFamily="34" charset="0"/>
                <a:cs typeface="Calibri" panose="020F0502020204030204" pitchFamily="34" charset="0"/>
              </a:rPr>
              <a:t>Index</a:t>
            </a:r>
          </a:p>
          <a:p>
            <a:pPr lvl="1">
              <a:lnSpc>
                <a:spcPct val="107000"/>
              </a:lnSpc>
              <a:spcBef>
                <a:spcPts val="0"/>
              </a:spcBef>
              <a:spcAft>
                <a:spcPts val="800"/>
              </a:spcAft>
            </a:pPr>
            <a:r>
              <a:rPr lang="en-US" sz="1800" dirty="0">
                <a:effectLst/>
                <a:ea typeface="Calibri" panose="020F0502020204030204" pitchFamily="34" charset="0"/>
                <a:cs typeface="Calibri" panose="020F0502020204030204" pitchFamily="34" charset="0"/>
              </a:rPr>
              <a:t>Shard</a:t>
            </a:r>
            <a:endParaRPr lang="en-US" sz="2000" dirty="0">
              <a:effectLst/>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568BFD0F-2AA0-0C5F-35E3-A39CBC02432F}"/>
              </a:ext>
            </a:extLst>
          </p:cNvPr>
          <p:cNvPicPr>
            <a:picLocks noChangeAspect="1"/>
          </p:cNvPicPr>
          <p:nvPr/>
        </p:nvPicPr>
        <p:blipFill>
          <a:blip r:embed="rId2"/>
          <a:stretch>
            <a:fillRect/>
          </a:stretch>
        </p:blipFill>
        <p:spPr>
          <a:xfrm>
            <a:off x="5323798" y="5103684"/>
            <a:ext cx="6675698" cy="159271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171B-1C1D-D298-3756-B09CC08B0428}"/>
              </a:ext>
            </a:extLst>
          </p:cNvPr>
          <p:cNvSpPr>
            <a:spLocks noGrp="1"/>
          </p:cNvSpPr>
          <p:nvPr>
            <p:ph type="title"/>
          </p:nvPr>
        </p:nvSpPr>
        <p:spPr>
          <a:xfrm>
            <a:off x="2563391" y="0"/>
            <a:ext cx="7392612" cy="658991"/>
          </a:xfrm>
        </p:spPr>
        <p:txBody>
          <a:bodyPr/>
          <a:lstStyle/>
          <a:p>
            <a:r>
              <a:rPr lang="en-US" dirty="0"/>
              <a:t>Pricing</a:t>
            </a:r>
          </a:p>
        </p:txBody>
      </p:sp>
      <p:sp>
        <p:nvSpPr>
          <p:cNvPr id="3" name="Content Placeholder 2">
            <a:extLst>
              <a:ext uri="{FF2B5EF4-FFF2-40B4-BE49-F238E27FC236}">
                <a16:creationId xmlns:a16="http://schemas.microsoft.com/office/drawing/2014/main" id="{411A548D-3931-7847-1616-474BB645F7EA}"/>
              </a:ext>
            </a:extLst>
          </p:cNvPr>
          <p:cNvSpPr>
            <a:spLocks noGrp="1"/>
          </p:cNvSpPr>
          <p:nvPr>
            <p:ph idx="1"/>
          </p:nvPr>
        </p:nvSpPr>
        <p:spPr/>
        <p:txBody>
          <a:bodyPr/>
          <a:lstStyle/>
          <a:p>
            <a:r>
              <a:rPr lang="en-GB" sz="2500" dirty="0">
                <a:effectLst/>
                <a:latin typeface="+mj-lt"/>
                <a:ea typeface="Times New Roman" panose="02020603050405020304" pitchFamily="18" charset="0"/>
              </a:rPr>
              <a:t>Kafka</a:t>
            </a:r>
          </a:p>
          <a:p>
            <a:pPr lvl="1"/>
            <a:r>
              <a:rPr lang="en-GB" sz="1800" dirty="0">
                <a:effectLst/>
                <a:latin typeface="+mj-lt"/>
                <a:ea typeface="Times New Roman" panose="02020603050405020304" pitchFamily="18" charset="0"/>
              </a:rPr>
              <a:t>Apache Kafka is free.</a:t>
            </a:r>
          </a:p>
          <a:p>
            <a:pPr marR="0" lvl="1">
              <a:lnSpc>
                <a:spcPct val="107000"/>
              </a:lnSpc>
            </a:pPr>
            <a:r>
              <a:rPr lang="en-US" sz="1800" dirty="0">
                <a:effectLst/>
                <a:latin typeface="+mj-lt"/>
              </a:rPr>
              <a:t>For hosting, some platforms like AWS offer Amazon MSK for managed Kafka hosting, other places offer </a:t>
            </a:r>
            <a:r>
              <a:rPr lang="en-US" sz="1800" dirty="0" err="1">
                <a:effectLst/>
                <a:latin typeface="+mj-lt"/>
              </a:rPr>
              <a:t>kafka</a:t>
            </a:r>
            <a:r>
              <a:rPr lang="en-US" sz="1800" dirty="0">
                <a:effectLst/>
                <a:latin typeface="+mj-lt"/>
              </a:rPr>
              <a:t> hosting too.</a:t>
            </a:r>
          </a:p>
          <a:p>
            <a:pPr marR="0" lvl="1">
              <a:lnSpc>
                <a:spcPct val="107000"/>
              </a:lnSpc>
            </a:pPr>
            <a:r>
              <a:rPr lang="en-US" sz="1800" dirty="0">
                <a:effectLst/>
                <a:latin typeface="+mj-lt"/>
              </a:rPr>
              <a:t>Example for hosting on AWS: </a:t>
            </a:r>
            <a:r>
              <a:rPr lang="en-US"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
              </a:rPr>
              <a:t>Amazon MSK Pricing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457200" lvl="1" indent="0">
              <a:buNone/>
            </a:pPr>
            <a:endParaRPr lang="en-US" sz="1800" dirty="0">
              <a:effectLst/>
              <a:latin typeface="+mj-lt"/>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8F41881E-F62C-C9F6-09EF-AA83F2BB764E}"/>
              </a:ext>
            </a:extLst>
          </p:cNvPr>
          <p:cNvPicPr>
            <a:picLocks noChangeAspect="1"/>
          </p:cNvPicPr>
          <p:nvPr/>
        </p:nvPicPr>
        <p:blipFill>
          <a:blip r:embed="rId3"/>
          <a:stretch>
            <a:fillRect/>
          </a:stretch>
        </p:blipFill>
        <p:spPr>
          <a:xfrm>
            <a:off x="2563391" y="2870257"/>
            <a:ext cx="7767404" cy="3050172"/>
          </a:xfrm>
          <a:prstGeom prst="rect">
            <a:avLst/>
          </a:prstGeom>
        </p:spPr>
      </p:pic>
    </p:spTree>
    <p:extLst>
      <p:ext uri="{BB962C8B-B14F-4D97-AF65-F5344CB8AC3E}">
        <p14:creationId xmlns:p14="http://schemas.microsoft.com/office/powerpoint/2010/main" val="3588880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C691D-66BA-40AD-333B-49E55F704716}"/>
              </a:ext>
            </a:extLst>
          </p:cNvPr>
          <p:cNvSpPr>
            <a:spLocks noGrp="1"/>
          </p:cNvSpPr>
          <p:nvPr>
            <p:ph type="title"/>
          </p:nvPr>
        </p:nvSpPr>
        <p:spPr>
          <a:xfrm>
            <a:off x="2563843" y="66355"/>
            <a:ext cx="7392612" cy="658991"/>
          </a:xfrm>
        </p:spPr>
        <p:txBody>
          <a:bodyPr/>
          <a:lstStyle/>
          <a:p>
            <a:r>
              <a:rPr lang="en-US" dirty="0"/>
              <a:t>DB recommended type(NoSQL)</a:t>
            </a:r>
          </a:p>
        </p:txBody>
      </p:sp>
      <p:sp>
        <p:nvSpPr>
          <p:cNvPr id="3" name="Content Placeholder 2">
            <a:extLst>
              <a:ext uri="{FF2B5EF4-FFF2-40B4-BE49-F238E27FC236}">
                <a16:creationId xmlns:a16="http://schemas.microsoft.com/office/drawing/2014/main" id="{FE08E37C-152C-BCA9-D06E-4052C53857CF}"/>
              </a:ext>
            </a:extLst>
          </p:cNvPr>
          <p:cNvSpPr>
            <a:spLocks noGrp="1"/>
          </p:cNvSpPr>
          <p:nvPr>
            <p:ph idx="1"/>
          </p:nvPr>
        </p:nvSpPr>
        <p:spPr/>
        <p:txBody>
          <a:bodyPr/>
          <a:lstStyle/>
          <a:p>
            <a:pPr marR="0">
              <a:lnSpc>
                <a:spcPct val="107000"/>
              </a:lnSpc>
            </a:pPr>
            <a:r>
              <a:rPr lang="en-US" dirty="0"/>
              <a:t>Elastic Search itself is completely open source and built in Java. It is not built on another database.</a:t>
            </a:r>
          </a:p>
          <a:p>
            <a:pPr marR="0">
              <a:lnSpc>
                <a:spcPct val="107000"/>
              </a:lnSpc>
            </a:pPr>
            <a:r>
              <a:rPr lang="en-US" dirty="0"/>
              <a:t>Lucene or Apache Lucene is an open-source Java library used as a search engine. Elasticsearch is built on top of Lucene. </a:t>
            </a:r>
          </a:p>
          <a:p>
            <a:pPr marR="0">
              <a:lnSpc>
                <a:spcPct val="107000"/>
              </a:lnSpc>
            </a:pPr>
            <a:r>
              <a:rPr lang="en-US" dirty="0"/>
              <a:t>Elasticsearch converts Lucene into a distributed system/search engine for scaling horizontally. Elasticsearch also provides other features like thread-pool, </a:t>
            </a:r>
            <a:r>
              <a:rPr lang="en-US" dirty="0">
                <a:hlinkClick r:id="rId2" tooltip="Glossary: OpenSearch Queue">
                  <a:extLst>
                    <a:ext uri="{A12FA001-AC4F-418D-AE19-62706E023703}">
                      <ahyp:hlinkClr xmlns:ahyp="http://schemas.microsoft.com/office/drawing/2018/hyperlinkcolor" val="tx"/>
                    </a:ext>
                  </a:extLst>
                </a:hlinkClick>
              </a:rPr>
              <a:t>queues</a:t>
            </a:r>
            <a:r>
              <a:rPr lang="en-US" dirty="0"/>
              <a:t>, node/</a:t>
            </a:r>
            <a:r>
              <a:rPr lang="en-US" dirty="0">
                <a:hlinkClick r:id="rId3" tooltip="Glossary: Cluster">
                  <a:extLst>
                    <a:ext uri="{A12FA001-AC4F-418D-AE19-62706E023703}">
                      <ahyp:hlinkClr xmlns:ahyp="http://schemas.microsoft.com/office/drawing/2018/hyperlinkcolor" val="tx"/>
                    </a:ext>
                  </a:extLst>
                </a:hlinkClick>
              </a:rPr>
              <a:t>cluster</a:t>
            </a:r>
            <a:r>
              <a:rPr lang="en-US" dirty="0"/>
              <a:t> monitoring API, data monitoring API, Cluster management, etc. In short, Elasticsearch extends Lucene and provides additional features beyond it.</a:t>
            </a:r>
          </a:p>
          <a:p>
            <a:pPr marL="0" marR="0" indent="0">
              <a:lnSpc>
                <a:spcPct val="107000"/>
              </a:lnSpc>
              <a:buNone/>
            </a:pPr>
            <a:endParaRPr lang="en-US"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endParaRPr>
          </a:p>
          <a:p>
            <a:pPr marL="0" marR="0" indent="0">
              <a:lnSpc>
                <a:spcPct val="107000"/>
              </a:lnSpc>
              <a:buNone/>
            </a:pPr>
            <a:endParaRPr lang="en-US"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endParaRPr>
          </a:p>
          <a:p>
            <a:pPr marL="0" marR="0" indent="0">
              <a:lnSpc>
                <a:spcPct val="107000"/>
              </a:lnSpc>
              <a:buNone/>
            </a:pPr>
            <a:endParaRPr lang="en-US"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endParaRPr>
          </a:p>
          <a:p>
            <a:pPr marL="0" marR="0" indent="0">
              <a:lnSpc>
                <a:spcPct val="107000"/>
              </a:lnSpc>
              <a:buNone/>
            </a:pPr>
            <a:r>
              <a:rPr lang="en-US"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Elastic Search &amp; Lucene</a:t>
            </a:r>
            <a:endParaRPr lang="en-US"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46368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940DE-CF91-5C20-7B31-EDDEF0BBF513}"/>
              </a:ext>
            </a:extLst>
          </p:cNvPr>
          <p:cNvSpPr>
            <a:spLocks noGrp="1"/>
          </p:cNvSpPr>
          <p:nvPr>
            <p:ph type="title"/>
          </p:nvPr>
        </p:nvSpPr>
        <p:spPr>
          <a:xfrm>
            <a:off x="2629158" y="0"/>
            <a:ext cx="7392612" cy="658991"/>
          </a:xfrm>
        </p:spPr>
        <p:txBody>
          <a:bodyPr/>
          <a:lstStyle/>
          <a:p>
            <a:r>
              <a:rPr lang="en-US" dirty="0"/>
              <a:t>Multi-threaded performance</a:t>
            </a:r>
          </a:p>
        </p:txBody>
      </p:sp>
      <p:sp>
        <p:nvSpPr>
          <p:cNvPr id="3" name="Content Placeholder 2">
            <a:extLst>
              <a:ext uri="{FF2B5EF4-FFF2-40B4-BE49-F238E27FC236}">
                <a16:creationId xmlns:a16="http://schemas.microsoft.com/office/drawing/2014/main" id="{57DCD7E0-EF9D-2FD6-9455-A895705FF188}"/>
              </a:ext>
            </a:extLst>
          </p:cNvPr>
          <p:cNvSpPr>
            <a:spLocks noGrp="1"/>
          </p:cNvSpPr>
          <p:nvPr>
            <p:ph idx="1"/>
          </p:nvPr>
        </p:nvSpPr>
        <p:spPr/>
        <p:txBody>
          <a:bodyPr/>
          <a:lstStyle/>
          <a:p>
            <a:r>
              <a:rPr lang="en-US" dirty="0"/>
              <a:t>We will be using Apache JMeter for load testing to calculate time taken for production, consumption and insertion into ES.</a:t>
            </a:r>
          </a:p>
          <a:p>
            <a:pPr lvl="1"/>
            <a:r>
              <a:rPr lang="en-US" dirty="0"/>
              <a:t>Case 1: One Kafka Broker and One Elastic Search Node</a:t>
            </a:r>
          </a:p>
          <a:p>
            <a:pPr lvl="2"/>
            <a:r>
              <a:rPr lang="en-US" dirty="0"/>
              <a:t>Insertion Only</a:t>
            </a:r>
          </a:p>
          <a:p>
            <a:pPr lvl="2"/>
            <a:endParaRPr lang="en-US" dirty="0"/>
          </a:p>
          <a:p>
            <a:pPr lvl="2"/>
            <a:endParaRPr lang="en-US" dirty="0"/>
          </a:p>
          <a:p>
            <a:pPr lvl="2"/>
            <a:endParaRPr lang="en-US" dirty="0"/>
          </a:p>
          <a:p>
            <a:pPr marL="914400" lvl="2" indent="0">
              <a:buNone/>
            </a:pPr>
            <a:endParaRPr lang="en-US" dirty="0"/>
          </a:p>
          <a:p>
            <a:pPr lvl="2"/>
            <a:r>
              <a:rPr lang="en-US" dirty="0"/>
              <a:t>Insertion + Update</a:t>
            </a:r>
          </a:p>
          <a:p>
            <a:pPr marL="1371600" lvl="3" indent="0">
              <a:buNone/>
            </a:pPr>
            <a:r>
              <a:rPr lang="en-US" sz="1600" dirty="0"/>
              <a:t>The number of dumps/sec are separated into half for update and half for insertion</a:t>
            </a:r>
          </a:p>
          <a:p>
            <a:pPr marL="1371600" lvl="3" indent="0">
              <a:buNone/>
            </a:pPr>
            <a:endParaRPr lang="en-US" sz="1600" dirty="0"/>
          </a:p>
          <a:p>
            <a:pPr marL="1371600" lvl="3" indent="0">
              <a:buNone/>
            </a:pPr>
            <a:endParaRPr lang="en-US" dirty="0"/>
          </a:p>
          <a:p>
            <a:pPr lvl="2"/>
            <a:endParaRPr lang="en-US" dirty="0"/>
          </a:p>
          <a:p>
            <a:pPr lvl="1"/>
            <a:endParaRPr lang="en-US" dirty="0"/>
          </a:p>
        </p:txBody>
      </p:sp>
      <p:graphicFrame>
        <p:nvGraphicFramePr>
          <p:cNvPr id="6" name="Table 5">
            <a:extLst>
              <a:ext uri="{FF2B5EF4-FFF2-40B4-BE49-F238E27FC236}">
                <a16:creationId xmlns:a16="http://schemas.microsoft.com/office/drawing/2014/main" id="{DDC91843-6822-CBB8-A116-24DDB3FF7604}"/>
              </a:ext>
            </a:extLst>
          </p:cNvPr>
          <p:cNvGraphicFramePr>
            <a:graphicFrameLocks noGrp="1"/>
          </p:cNvGraphicFramePr>
          <p:nvPr>
            <p:extLst>
              <p:ext uri="{D42A27DB-BD31-4B8C-83A1-F6EECF244321}">
                <p14:modId xmlns:p14="http://schemas.microsoft.com/office/powerpoint/2010/main" val="4283712114"/>
              </p:ext>
            </p:extLst>
          </p:nvPr>
        </p:nvGraphicFramePr>
        <p:xfrm>
          <a:off x="1739913" y="2223203"/>
          <a:ext cx="8712174" cy="1525143"/>
        </p:xfrm>
        <a:graphic>
          <a:graphicData uri="http://schemas.openxmlformats.org/drawingml/2006/table">
            <a:tbl>
              <a:tblPr firstRow="1" firstCol="1" bandRow="1">
                <a:tableStyleId>{5C22544A-7EE6-4342-B048-85BDC9FD1C3A}</a:tableStyleId>
              </a:tblPr>
              <a:tblGrid>
                <a:gridCol w="2200872">
                  <a:extLst>
                    <a:ext uri="{9D8B030D-6E8A-4147-A177-3AD203B41FA5}">
                      <a16:colId xmlns:a16="http://schemas.microsoft.com/office/drawing/2014/main" val="3739212660"/>
                    </a:ext>
                  </a:extLst>
                </a:gridCol>
                <a:gridCol w="2061105">
                  <a:extLst>
                    <a:ext uri="{9D8B030D-6E8A-4147-A177-3AD203B41FA5}">
                      <a16:colId xmlns:a16="http://schemas.microsoft.com/office/drawing/2014/main" val="4185910116"/>
                    </a:ext>
                  </a:extLst>
                </a:gridCol>
                <a:gridCol w="2453385">
                  <a:extLst>
                    <a:ext uri="{9D8B030D-6E8A-4147-A177-3AD203B41FA5}">
                      <a16:colId xmlns:a16="http://schemas.microsoft.com/office/drawing/2014/main" val="3658069229"/>
                    </a:ext>
                  </a:extLst>
                </a:gridCol>
                <a:gridCol w="1996812">
                  <a:extLst>
                    <a:ext uri="{9D8B030D-6E8A-4147-A177-3AD203B41FA5}">
                      <a16:colId xmlns:a16="http://schemas.microsoft.com/office/drawing/2014/main" val="2396326098"/>
                    </a:ext>
                  </a:extLst>
                </a:gridCol>
              </a:tblGrid>
              <a:tr h="775989">
                <a:tc>
                  <a:txBody>
                    <a:bodyPr/>
                    <a:lstStyle/>
                    <a:p>
                      <a:pPr marL="0" marR="0" algn="ctr">
                        <a:lnSpc>
                          <a:spcPct val="107000"/>
                        </a:lnSpc>
                        <a:spcBef>
                          <a:spcPts val="0"/>
                        </a:spcBef>
                        <a:spcAft>
                          <a:spcPts val="0"/>
                        </a:spcAft>
                      </a:pPr>
                      <a:r>
                        <a:rPr lang="en-US" sz="1600">
                          <a:effectLst/>
                        </a:rPr>
                        <a:t>Number of Dumps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tc>
                  <a:txBody>
                    <a:bodyPr/>
                    <a:lstStyle/>
                    <a:p>
                      <a:pPr marL="0" marR="0" algn="ctr">
                        <a:lnSpc>
                          <a:spcPct val="107000"/>
                        </a:lnSpc>
                        <a:spcBef>
                          <a:spcPts val="0"/>
                        </a:spcBef>
                        <a:spcAft>
                          <a:spcPts val="0"/>
                        </a:spcAft>
                      </a:pPr>
                      <a:r>
                        <a:rPr lang="en-US" sz="1600">
                          <a:effectLst/>
                        </a:rPr>
                        <a:t>Ramp-up Period</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tc>
                  <a:txBody>
                    <a:bodyPr/>
                    <a:lstStyle/>
                    <a:p>
                      <a:pPr marL="0" marR="0" algn="ctr">
                        <a:lnSpc>
                          <a:spcPct val="107000"/>
                        </a:lnSpc>
                        <a:spcBef>
                          <a:spcPts val="0"/>
                        </a:spcBef>
                        <a:spcAft>
                          <a:spcPts val="0"/>
                        </a:spcAft>
                      </a:pPr>
                      <a:r>
                        <a:rPr lang="en-US" sz="1600" dirty="0">
                          <a:effectLst/>
                        </a:rPr>
                        <a:t>Time Taken</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tc>
                  <a:txBody>
                    <a:bodyPr/>
                    <a:lstStyle/>
                    <a:p>
                      <a:pPr marL="0" marR="0" algn="ctr">
                        <a:lnSpc>
                          <a:spcPct val="107000"/>
                        </a:lnSpc>
                        <a:spcBef>
                          <a:spcPts val="0"/>
                        </a:spcBef>
                        <a:spcAft>
                          <a:spcPts val="0"/>
                        </a:spcAft>
                      </a:pPr>
                      <a:r>
                        <a:rPr lang="en-US" sz="1600">
                          <a:effectLst/>
                        </a:rPr>
                        <a:t>Error Rate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extLst>
                  <a:ext uri="{0D108BD9-81ED-4DB2-BD59-A6C34878D82A}">
                    <a16:rowId xmlns:a16="http://schemas.microsoft.com/office/drawing/2014/main" val="4226053247"/>
                  </a:ext>
                </a:extLst>
              </a:tr>
              <a:tr h="249718">
                <a:tc>
                  <a:txBody>
                    <a:bodyPr/>
                    <a:lstStyle/>
                    <a:p>
                      <a:pPr marL="0" marR="0" algn="ctr">
                        <a:lnSpc>
                          <a:spcPct val="107000"/>
                        </a:lnSpc>
                        <a:spcBef>
                          <a:spcPts val="0"/>
                        </a:spcBef>
                        <a:spcAft>
                          <a:spcPts val="0"/>
                        </a:spcAft>
                      </a:pPr>
                      <a:r>
                        <a:rPr lang="en-US" sz="1600">
                          <a:effectLst/>
                        </a:rPr>
                        <a:t>1000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tc>
                  <a:txBody>
                    <a:bodyPr/>
                    <a:lstStyle/>
                    <a:p>
                      <a:pPr marL="0" marR="0" algn="ctr">
                        <a:lnSpc>
                          <a:spcPct val="107000"/>
                        </a:lnSpc>
                        <a:spcBef>
                          <a:spcPts val="0"/>
                        </a:spcBef>
                        <a:spcAft>
                          <a:spcPts val="0"/>
                        </a:spcAft>
                      </a:pPr>
                      <a:r>
                        <a:rPr lang="en-US" sz="1600" dirty="0">
                          <a:effectLst/>
                        </a:rPr>
                        <a:t>1 second</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tc>
                  <a:txBody>
                    <a:bodyPr/>
                    <a:lstStyle/>
                    <a:p>
                      <a:pPr marL="0" marR="0" algn="ctr">
                        <a:lnSpc>
                          <a:spcPct val="107000"/>
                        </a:lnSpc>
                        <a:spcBef>
                          <a:spcPts val="0"/>
                        </a:spcBef>
                        <a:spcAft>
                          <a:spcPts val="0"/>
                        </a:spcAft>
                      </a:pPr>
                      <a:r>
                        <a:rPr lang="en-US" sz="1600" dirty="0">
                          <a:effectLst/>
                        </a:rPr>
                        <a:t>21 seconds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tc>
                  <a:txBody>
                    <a:bodyPr/>
                    <a:lstStyle/>
                    <a:p>
                      <a:pPr marL="0" marR="0" algn="ctr">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extLst>
                  <a:ext uri="{0D108BD9-81ED-4DB2-BD59-A6C34878D82A}">
                    <a16:rowId xmlns:a16="http://schemas.microsoft.com/office/drawing/2014/main" val="755510898"/>
                  </a:ext>
                </a:extLst>
              </a:tr>
              <a:tr h="249718">
                <a:tc>
                  <a:txBody>
                    <a:bodyPr/>
                    <a:lstStyle/>
                    <a:p>
                      <a:pPr marL="0" marR="0" algn="ctr">
                        <a:lnSpc>
                          <a:spcPct val="107000"/>
                        </a:lnSpc>
                        <a:spcBef>
                          <a:spcPts val="0"/>
                        </a:spcBef>
                        <a:spcAft>
                          <a:spcPts val="0"/>
                        </a:spcAft>
                      </a:pPr>
                      <a:r>
                        <a:rPr lang="en-US" sz="1600">
                          <a:effectLst/>
                        </a:rPr>
                        <a:t>2000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tc>
                  <a:txBody>
                    <a:bodyPr/>
                    <a:lstStyle/>
                    <a:p>
                      <a:pPr marL="0" marR="0" algn="ctr">
                        <a:lnSpc>
                          <a:spcPct val="107000"/>
                        </a:lnSpc>
                        <a:spcBef>
                          <a:spcPts val="0"/>
                        </a:spcBef>
                        <a:spcAft>
                          <a:spcPts val="0"/>
                        </a:spcAft>
                      </a:pPr>
                      <a:r>
                        <a:rPr lang="en-US" sz="1600">
                          <a:effectLst/>
                        </a:rPr>
                        <a:t>1 second</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tc>
                  <a:txBody>
                    <a:bodyPr/>
                    <a:lstStyle/>
                    <a:p>
                      <a:pPr marL="0" marR="0" algn="ctr">
                        <a:lnSpc>
                          <a:spcPct val="107000"/>
                        </a:lnSpc>
                        <a:spcBef>
                          <a:spcPts val="0"/>
                        </a:spcBef>
                        <a:spcAft>
                          <a:spcPts val="0"/>
                        </a:spcAft>
                      </a:pPr>
                      <a:r>
                        <a:rPr lang="en-US" sz="1600" dirty="0">
                          <a:effectLst/>
                        </a:rPr>
                        <a:t>39 seconds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tc>
                  <a:txBody>
                    <a:bodyPr/>
                    <a:lstStyle/>
                    <a:p>
                      <a:pPr marL="0" marR="0" algn="ctr">
                        <a:lnSpc>
                          <a:spcPct val="107000"/>
                        </a:lnSpc>
                        <a:spcBef>
                          <a:spcPts val="0"/>
                        </a:spcBef>
                        <a:spcAft>
                          <a:spcPts val="0"/>
                        </a:spcAft>
                      </a:pPr>
                      <a:r>
                        <a:rPr lang="en-US" sz="1600" dirty="0">
                          <a:effectLst/>
                        </a:rPr>
                        <a:t>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extLst>
                  <a:ext uri="{0D108BD9-81ED-4DB2-BD59-A6C34878D82A}">
                    <a16:rowId xmlns:a16="http://schemas.microsoft.com/office/drawing/2014/main" val="956191041"/>
                  </a:ext>
                </a:extLst>
              </a:tr>
              <a:tr h="249718">
                <a:tc>
                  <a:txBody>
                    <a:bodyPr/>
                    <a:lstStyle/>
                    <a:p>
                      <a:pPr marL="0" marR="0" algn="ctr">
                        <a:lnSpc>
                          <a:spcPct val="107000"/>
                        </a:lnSpc>
                        <a:spcBef>
                          <a:spcPts val="0"/>
                        </a:spcBef>
                        <a:spcAft>
                          <a:spcPts val="0"/>
                        </a:spcAft>
                      </a:pPr>
                      <a:r>
                        <a:rPr lang="en-US" sz="1600">
                          <a:effectLst/>
                        </a:rPr>
                        <a:t>3000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tc>
                  <a:txBody>
                    <a:bodyPr/>
                    <a:lstStyle/>
                    <a:p>
                      <a:pPr marL="0" marR="0" algn="ctr">
                        <a:lnSpc>
                          <a:spcPct val="107000"/>
                        </a:lnSpc>
                        <a:spcBef>
                          <a:spcPts val="0"/>
                        </a:spcBef>
                        <a:spcAft>
                          <a:spcPts val="0"/>
                        </a:spcAft>
                      </a:pPr>
                      <a:r>
                        <a:rPr lang="en-US" sz="1600">
                          <a:effectLst/>
                        </a:rPr>
                        <a:t>3 seconds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tc>
                  <a:txBody>
                    <a:bodyPr/>
                    <a:lstStyle/>
                    <a:p>
                      <a:pPr marL="0" marR="0" algn="ctr">
                        <a:lnSpc>
                          <a:spcPct val="107000"/>
                        </a:lnSpc>
                        <a:spcBef>
                          <a:spcPts val="0"/>
                        </a:spcBef>
                        <a:spcAft>
                          <a:spcPts val="0"/>
                        </a:spcAft>
                      </a:pPr>
                      <a:r>
                        <a:rPr lang="en-US" sz="1600">
                          <a:effectLst/>
                        </a:rPr>
                        <a:t>46 seconds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tc>
                  <a:txBody>
                    <a:bodyPr/>
                    <a:lstStyle/>
                    <a:p>
                      <a:pPr marL="0" marR="0" algn="ctr">
                        <a:lnSpc>
                          <a:spcPct val="107000"/>
                        </a:lnSpc>
                        <a:spcBef>
                          <a:spcPts val="0"/>
                        </a:spcBef>
                        <a:spcAft>
                          <a:spcPts val="0"/>
                        </a:spcAft>
                      </a:pPr>
                      <a:r>
                        <a:rPr lang="en-US" sz="1600" dirty="0">
                          <a:effectLst/>
                        </a:rPr>
                        <a:t>3.13%</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extLst>
                  <a:ext uri="{0D108BD9-81ED-4DB2-BD59-A6C34878D82A}">
                    <a16:rowId xmlns:a16="http://schemas.microsoft.com/office/drawing/2014/main" val="1270246690"/>
                  </a:ext>
                </a:extLst>
              </a:tr>
            </a:tbl>
          </a:graphicData>
        </a:graphic>
      </p:graphicFrame>
      <p:graphicFrame>
        <p:nvGraphicFramePr>
          <p:cNvPr id="7" name="Table 6">
            <a:extLst>
              <a:ext uri="{FF2B5EF4-FFF2-40B4-BE49-F238E27FC236}">
                <a16:creationId xmlns:a16="http://schemas.microsoft.com/office/drawing/2014/main" id="{B3EC8435-60BB-E929-EDB5-8B13563BDC8E}"/>
              </a:ext>
            </a:extLst>
          </p:cNvPr>
          <p:cNvGraphicFramePr>
            <a:graphicFrameLocks noGrp="1"/>
          </p:cNvGraphicFramePr>
          <p:nvPr>
            <p:extLst>
              <p:ext uri="{D42A27DB-BD31-4B8C-83A1-F6EECF244321}">
                <p14:modId xmlns:p14="http://schemas.microsoft.com/office/powerpoint/2010/main" val="1834475021"/>
              </p:ext>
            </p:extLst>
          </p:nvPr>
        </p:nvGraphicFramePr>
        <p:xfrm>
          <a:off x="1739913" y="4554422"/>
          <a:ext cx="8712174" cy="1497941"/>
        </p:xfrm>
        <a:graphic>
          <a:graphicData uri="http://schemas.openxmlformats.org/drawingml/2006/table">
            <a:tbl>
              <a:tblPr firstRow="1" firstCol="1" bandRow="1">
                <a:tableStyleId>{5C22544A-7EE6-4342-B048-85BDC9FD1C3A}</a:tableStyleId>
              </a:tblPr>
              <a:tblGrid>
                <a:gridCol w="2200872">
                  <a:extLst>
                    <a:ext uri="{9D8B030D-6E8A-4147-A177-3AD203B41FA5}">
                      <a16:colId xmlns:a16="http://schemas.microsoft.com/office/drawing/2014/main" val="1573037533"/>
                    </a:ext>
                  </a:extLst>
                </a:gridCol>
                <a:gridCol w="2061105">
                  <a:extLst>
                    <a:ext uri="{9D8B030D-6E8A-4147-A177-3AD203B41FA5}">
                      <a16:colId xmlns:a16="http://schemas.microsoft.com/office/drawing/2014/main" val="1032251974"/>
                    </a:ext>
                  </a:extLst>
                </a:gridCol>
                <a:gridCol w="2453385">
                  <a:extLst>
                    <a:ext uri="{9D8B030D-6E8A-4147-A177-3AD203B41FA5}">
                      <a16:colId xmlns:a16="http://schemas.microsoft.com/office/drawing/2014/main" val="2348314018"/>
                    </a:ext>
                  </a:extLst>
                </a:gridCol>
                <a:gridCol w="1996812">
                  <a:extLst>
                    <a:ext uri="{9D8B030D-6E8A-4147-A177-3AD203B41FA5}">
                      <a16:colId xmlns:a16="http://schemas.microsoft.com/office/drawing/2014/main" val="3360165163"/>
                    </a:ext>
                  </a:extLst>
                </a:gridCol>
              </a:tblGrid>
              <a:tr h="755372">
                <a:tc>
                  <a:txBody>
                    <a:bodyPr/>
                    <a:lstStyle/>
                    <a:p>
                      <a:pPr marL="0" marR="0" algn="ctr">
                        <a:lnSpc>
                          <a:spcPct val="107000"/>
                        </a:lnSpc>
                        <a:spcBef>
                          <a:spcPts val="0"/>
                        </a:spcBef>
                        <a:spcAft>
                          <a:spcPts val="0"/>
                        </a:spcAft>
                      </a:pPr>
                      <a:r>
                        <a:rPr lang="en-US" sz="1600" dirty="0">
                          <a:effectLst/>
                        </a:rPr>
                        <a:t>Number of Dumps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97959" marR="97959" marT="0" marB="0"/>
                </a:tc>
                <a:tc>
                  <a:txBody>
                    <a:bodyPr/>
                    <a:lstStyle/>
                    <a:p>
                      <a:pPr marL="0" marR="0" algn="ctr">
                        <a:lnSpc>
                          <a:spcPct val="107000"/>
                        </a:lnSpc>
                        <a:spcBef>
                          <a:spcPts val="0"/>
                        </a:spcBef>
                        <a:spcAft>
                          <a:spcPts val="0"/>
                        </a:spcAft>
                      </a:pPr>
                      <a:r>
                        <a:rPr lang="en-US" sz="1600">
                          <a:effectLst/>
                        </a:rPr>
                        <a:t>Ramp-up Period</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7959" marR="97959" marT="0" marB="0"/>
                </a:tc>
                <a:tc>
                  <a:txBody>
                    <a:bodyPr/>
                    <a:lstStyle/>
                    <a:p>
                      <a:pPr marL="0" marR="0" algn="ctr">
                        <a:lnSpc>
                          <a:spcPct val="107000"/>
                        </a:lnSpc>
                        <a:spcBef>
                          <a:spcPts val="0"/>
                        </a:spcBef>
                        <a:spcAft>
                          <a:spcPts val="0"/>
                        </a:spcAft>
                      </a:pPr>
                      <a:r>
                        <a:rPr lang="en-US" sz="1600" dirty="0">
                          <a:effectLst/>
                        </a:rPr>
                        <a:t>Time Taken</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97959" marR="97959" marT="0" marB="0"/>
                </a:tc>
                <a:tc>
                  <a:txBody>
                    <a:bodyPr/>
                    <a:lstStyle/>
                    <a:p>
                      <a:pPr marL="0" marR="0" algn="ctr">
                        <a:lnSpc>
                          <a:spcPct val="107000"/>
                        </a:lnSpc>
                        <a:spcBef>
                          <a:spcPts val="0"/>
                        </a:spcBef>
                        <a:spcAft>
                          <a:spcPts val="0"/>
                        </a:spcAft>
                      </a:pPr>
                      <a:r>
                        <a:rPr lang="en-US" sz="1600">
                          <a:effectLst/>
                        </a:rPr>
                        <a:t>Error Rate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7959" marR="97959" marT="0" marB="0"/>
                </a:tc>
                <a:extLst>
                  <a:ext uri="{0D108BD9-81ED-4DB2-BD59-A6C34878D82A}">
                    <a16:rowId xmlns:a16="http://schemas.microsoft.com/office/drawing/2014/main" val="1223890941"/>
                  </a:ext>
                </a:extLst>
              </a:tr>
              <a:tr h="243083">
                <a:tc>
                  <a:txBody>
                    <a:bodyPr/>
                    <a:lstStyle/>
                    <a:p>
                      <a:pPr marL="0" marR="0" algn="ctr">
                        <a:lnSpc>
                          <a:spcPct val="107000"/>
                        </a:lnSpc>
                        <a:spcBef>
                          <a:spcPts val="0"/>
                        </a:spcBef>
                        <a:spcAft>
                          <a:spcPts val="0"/>
                        </a:spcAft>
                      </a:pPr>
                      <a:r>
                        <a:rPr lang="en-US" sz="1600">
                          <a:effectLst/>
                        </a:rPr>
                        <a:t>1000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7959" marR="97959" marT="0" marB="0"/>
                </a:tc>
                <a:tc>
                  <a:txBody>
                    <a:bodyPr/>
                    <a:lstStyle/>
                    <a:p>
                      <a:pPr marL="0" marR="0" algn="ctr">
                        <a:lnSpc>
                          <a:spcPct val="107000"/>
                        </a:lnSpc>
                        <a:spcBef>
                          <a:spcPts val="0"/>
                        </a:spcBef>
                        <a:spcAft>
                          <a:spcPts val="0"/>
                        </a:spcAft>
                      </a:pPr>
                      <a:r>
                        <a:rPr lang="en-US" sz="1600">
                          <a:effectLst/>
                        </a:rPr>
                        <a:t>1 second</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7959" marR="97959" marT="0" marB="0"/>
                </a:tc>
                <a:tc>
                  <a:txBody>
                    <a:bodyPr/>
                    <a:lstStyle/>
                    <a:p>
                      <a:pPr marL="0" marR="0" algn="ctr">
                        <a:lnSpc>
                          <a:spcPct val="107000"/>
                        </a:lnSpc>
                        <a:spcBef>
                          <a:spcPts val="0"/>
                        </a:spcBef>
                        <a:spcAft>
                          <a:spcPts val="0"/>
                        </a:spcAft>
                      </a:pPr>
                      <a:r>
                        <a:rPr lang="en-US" sz="1600">
                          <a:effectLst/>
                        </a:rPr>
                        <a:t>12 seconds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7959" marR="97959" marT="0" marB="0"/>
                </a:tc>
                <a:tc>
                  <a:txBody>
                    <a:bodyPr/>
                    <a:lstStyle/>
                    <a:p>
                      <a:pPr marL="0" marR="0" algn="ctr">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7959" marR="97959" marT="0" marB="0"/>
                </a:tc>
                <a:extLst>
                  <a:ext uri="{0D108BD9-81ED-4DB2-BD59-A6C34878D82A}">
                    <a16:rowId xmlns:a16="http://schemas.microsoft.com/office/drawing/2014/main" val="2076263982"/>
                  </a:ext>
                </a:extLst>
              </a:tr>
              <a:tr h="243083">
                <a:tc>
                  <a:txBody>
                    <a:bodyPr/>
                    <a:lstStyle/>
                    <a:p>
                      <a:pPr marL="0" marR="0" algn="ctr">
                        <a:lnSpc>
                          <a:spcPct val="107000"/>
                        </a:lnSpc>
                        <a:spcBef>
                          <a:spcPts val="0"/>
                        </a:spcBef>
                        <a:spcAft>
                          <a:spcPts val="0"/>
                        </a:spcAft>
                      </a:pPr>
                      <a:r>
                        <a:rPr lang="en-US" sz="1600">
                          <a:effectLst/>
                        </a:rPr>
                        <a:t>2000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7959" marR="97959" marT="0" marB="0"/>
                </a:tc>
                <a:tc>
                  <a:txBody>
                    <a:bodyPr/>
                    <a:lstStyle/>
                    <a:p>
                      <a:pPr marL="0" marR="0" algn="ctr">
                        <a:lnSpc>
                          <a:spcPct val="107000"/>
                        </a:lnSpc>
                        <a:spcBef>
                          <a:spcPts val="0"/>
                        </a:spcBef>
                        <a:spcAft>
                          <a:spcPts val="0"/>
                        </a:spcAft>
                      </a:pPr>
                      <a:r>
                        <a:rPr lang="en-US" sz="1600">
                          <a:effectLst/>
                        </a:rPr>
                        <a:t>1 second</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7959" marR="97959" marT="0" marB="0"/>
                </a:tc>
                <a:tc>
                  <a:txBody>
                    <a:bodyPr/>
                    <a:lstStyle/>
                    <a:p>
                      <a:pPr marL="0" marR="0" algn="ctr">
                        <a:lnSpc>
                          <a:spcPct val="107000"/>
                        </a:lnSpc>
                        <a:spcBef>
                          <a:spcPts val="0"/>
                        </a:spcBef>
                        <a:spcAft>
                          <a:spcPts val="0"/>
                        </a:spcAft>
                      </a:pPr>
                      <a:r>
                        <a:rPr lang="en-US" sz="1600">
                          <a:effectLst/>
                        </a:rPr>
                        <a:t>27 seconds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7959" marR="97959" marT="0" marB="0"/>
                </a:tc>
                <a:tc>
                  <a:txBody>
                    <a:bodyPr/>
                    <a:lstStyle/>
                    <a:p>
                      <a:pPr marL="0" marR="0" algn="ctr">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7959" marR="97959" marT="0" marB="0"/>
                </a:tc>
                <a:extLst>
                  <a:ext uri="{0D108BD9-81ED-4DB2-BD59-A6C34878D82A}">
                    <a16:rowId xmlns:a16="http://schemas.microsoft.com/office/drawing/2014/main" val="3947637246"/>
                  </a:ext>
                </a:extLst>
              </a:tr>
              <a:tr h="243083">
                <a:tc>
                  <a:txBody>
                    <a:bodyPr/>
                    <a:lstStyle/>
                    <a:p>
                      <a:pPr marL="0" marR="0" algn="ctr">
                        <a:lnSpc>
                          <a:spcPct val="107000"/>
                        </a:lnSpc>
                        <a:spcBef>
                          <a:spcPts val="0"/>
                        </a:spcBef>
                        <a:spcAft>
                          <a:spcPts val="0"/>
                        </a:spcAft>
                      </a:pPr>
                      <a:r>
                        <a:rPr lang="en-US" sz="1600">
                          <a:effectLst/>
                        </a:rPr>
                        <a:t>3000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7959" marR="97959" marT="0" marB="0"/>
                </a:tc>
                <a:tc>
                  <a:txBody>
                    <a:bodyPr/>
                    <a:lstStyle/>
                    <a:p>
                      <a:pPr marL="0" marR="0" algn="ctr">
                        <a:lnSpc>
                          <a:spcPct val="107000"/>
                        </a:lnSpc>
                        <a:spcBef>
                          <a:spcPts val="0"/>
                        </a:spcBef>
                        <a:spcAft>
                          <a:spcPts val="0"/>
                        </a:spcAft>
                      </a:pPr>
                      <a:r>
                        <a:rPr lang="en-US" sz="1600">
                          <a:effectLst/>
                        </a:rPr>
                        <a:t>1 second</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7959" marR="97959" marT="0" marB="0"/>
                </a:tc>
                <a:tc>
                  <a:txBody>
                    <a:bodyPr/>
                    <a:lstStyle/>
                    <a:p>
                      <a:pPr marL="0" marR="0" algn="ctr">
                        <a:lnSpc>
                          <a:spcPct val="107000"/>
                        </a:lnSpc>
                        <a:spcBef>
                          <a:spcPts val="0"/>
                        </a:spcBef>
                        <a:spcAft>
                          <a:spcPts val="0"/>
                        </a:spcAft>
                      </a:pPr>
                      <a:r>
                        <a:rPr lang="en-US" sz="1600">
                          <a:effectLst/>
                        </a:rPr>
                        <a:t>37 seconds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7959" marR="97959" marT="0" marB="0"/>
                </a:tc>
                <a:tc>
                  <a:txBody>
                    <a:bodyPr/>
                    <a:lstStyle/>
                    <a:p>
                      <a:pPr marL="0" marR="0" algn="ctr">
                        <a:lnSpc>
                          <a:spcPct val="107000"/>
                        </a:lnSpc>
                        <a:spcBef>
                          <a:spcPts val="0"/>
                        </a:spcBef>
                        <a:spcAft>
                          <a:spcPts val="0"/>
                        </a:spcAft>
                      </a:pPr>
                      <a:r>
                        <a:rPr lang="en-US" sz="1600" dirty="0">
                          <a:effectLst/>
                        </a:rPr>
                        <a:t>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97959" marR="97959" marT="0" marB="0"/>
                </a:tc>
                <a:extLst>
                  <a:ext uri="{0D108BD9-81ED-4DB2-BD59-A6C34878D82A}">
                    <a16:rowId xmlns:a16="http://schemas.microsoft.com/office/drawing/2014/main" val="3192494169"/>
                  </a:ext>
                </a:extLst>
              </a:tr>
            </a:tbl>
          </a:graphicData>
        </a:graphic>
      </p:graphicFrame>
    </p:spTree>
    <p:extLst>
      <p:ext uri="{BB962C8B-B14F-4D97-AF65-F5344CB8AC3E}">
        <p14:creationId xmlns:p14="http://schemas.microsoft.com/office/powerpoint/2010/main" val="1181743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940DE-CF91-5C20-7B31-EDDEF0BBF513}"/>
              </a:ext>
            </a:extLst>
          </p:cNvPr>
          <p:cNvSpPr>
            <a:spLocks noGrp="1"/>
          </p:cNvSpPr>
          <p:nvPr>
            <p:ph type="title"/>
          </p:nvPr>
        </p:nvSpPr>
        <p:spPr>
          <a:xfrm>
            <a:off x="2629158" y="0"/>
            <a:ext cx="7392612" cy="658991"/>
          </a:xfrm>
        </p:spPr>
        <p:txBody>
          <a:bodyPr/>
          <a:lstStyle/>
          <a:p>
            <a:r>
              <a:rPr lang="en-US" dirty="0"/>
              <a:t>Multi-threaded performance</a:t>
            </a:r>
          </a:p>
        </p:txBody>
      </p:sp>
      <p:sp>
        <p:nvSpPr>
          <p:cNvPr id="3" name="Content Placeholder 2">
            <a:extLst>
              <a:ext uri="{FF2B5EF4-FFF2-40B4-BE49-F238E27FC236}">
                <a16:creationId xmlns:a16="http://schemas.microsoft.com/office/drawing/2014/main" id="{57DCD7E0-EF9D-2FD6-9455-A895705FF188}"/>
              </a:ext>
            </a:extLst>
          </p:cNvPr>
          <p:cNvSpPr>
            <a:spLocks noGrp="1"/>
          </p:cNvSpPr>
          <p:nvPr>
            <p:ph idx="1"/>
          </p:nvPr>
        </p:nvSpPr>
        <p:spPr/>
        <p:txBody>
          <a:bodyPr/>
          <a:lstStyle/>
          <a:p>
            <a:r>
              <a:rPr lang="en-US" dirty="0"/>
              <a:t>We will be using Apache JMeter for load testing.</a:t>
            </a:r>
          </a:p>
          <a:p>
            <a:pPr lvl="1"/>
            <a:r>
              <a:rPr lang="en-US" dirty="0"/>
              <a:t>Case 2: Kafka Cluster with Three Brokers and One Elastic Search Node</a:t>
            </a:r>
          </a:p>
          <a:p>
            <a:pPr lvl="2"/>
            <a:r>
              <a:rPr lang="en-US" dirty="0"/>
              <a:t>Insertion Only</a:t>
            </a:r>
          </a:p>
          <a:p>
            <a:pPr lvl="2"/>
            <a:endParaRPr lang="en-US" dirty="0"/>
          </a:p>
          <a:p>
            <a:pPr lvl="2"/>
            <a:endParaRPr lang="en-US" dirty="0"/>
          </a:p>
          <a:p>
            <a:pPr lvl="2"/>
            <a:endParaRPr lang="en-US" dirty="0"/>
          </a:p>
          <a:p>
            <a:pPr lvl="2"/>
            <a:endParaRPr lang="en-US" dirty="0"/>
          </a:p>
          <a:p>
            <a:pPr lvl="2"/>
            <a:endParaRPr lang="en-US" dirty="0"/>
          </a:p>
          <a:p>
            <a:pPr lvl="2"/>
            <a:r>
              <a:rPr lang="en-US" dirty="0"/>
              <a:t>Insertion + Update</a:t>
            </a:r>
          </a:p>
          <a:p>
            <a:pPr marL="1371600" lvl="3" indent="0">
              <a:buNone/>
            </a:pPr>
            <a:r>
              <a:rPr lang="en-US" sz="1600" dirty="0"/>
              <a:t>The number of dumps/sec are separated into half for update and half for insertion</a:t>
            </a:r>
          </a:p>
          <a:p>
            <a:pPr marL="1371600" lvl="3" indent="0">
              <a:buNone/>
            </a:pPr>
            <a:endParaRPr lang="en-US" sz="1600" dirty="0"/>
          </a:p>
          <a:p>
            <a:pPr marL="1371600" lvl="3" indent="0">
              <a:buNone/>
            </a:pPr>
            <a:endParaRPr lang="en-US" dirty="0"/>
          </a:p>
          <a:p>
            <a:pPr lvl="2"/>
            <a:endParaRPr lang="en-US" dirty="0"/>
          </a:p>
          <a:p>
            <a:pPr lvl="1"/>
            <a:endParaRPr lang="en-US" dirty="0"/>
          </a:p>
        </p:txBody>
      </p:sp>
      <p:graphicFrame>
        <p:nvGraphicFramePr>
          <p:cNvPr id="6" name="Table 5">
            <a:extLst>
              <a:ext uri="{FF2B5EF4-FFF2-40B4-BE49-F238E27FC236}">
                <a16:creationId xmlns:a16="http://schemas.microsoft.com/office/drawing/2014/main" id="{DDC91843-6822-CBB8-A116-24DDB3FF7604}"/>
              </a:ext>
            </a:extLst>
          </p:cNvPr>
          <p:cNvGraphicFramePr>
            <a:graphicFrameLocks noGrp="1"/>
          </p:cNvGraphicFramePr>
          <p:nvPr>
            <p:extLst>
              <p:ext uri="{D42A27DB-BD31-4B8C-83A1-F6EECF244321}">
                <p14:modId xmlns:p14="http://schemas.microsoft.com/office/powerpoint/2010/main" val="3280994408"/>
              </p:ext>
            </p:extLst>
          </p:nvPr>
        </p:nvGraphicFramePr>
        <p:xfrm>
          <a:off x="1739913" y="2237231"/>
          <a:ext cx="8712174" cy="1525143"/>
        </p:xfrm>
        <a:graphic>
          <a:graphicData uri="http://schemas.openxmlformats.org/drawingml/2006/table">
            <a:tbl>
              <a:tblPr firstRow="1" firstCol="1" bandRow="1">
                <a:tableStyleId>{5C22544A-7EE6-4342-B048-85BDC9FD1C3A}</a:tableStyleId>
              </a:tblPr>
              <a:tblGrid>
                <a:gridCol w="2200872">
                  <a:extLst>
                    <a:ext uri="{9D8B030D-6E8A-4147-A177-3AD203B41FA5}">
                      <a16:colId xmlns:a16="http://schemas.microsoft.com/office/drawing/2014/main" val="3739212660"/>
                    </a:ext>
                  </a:extLst>
                </a:gridCol>
                <a:gridCol w="2061105">
                  <a:extLst>
                    <a:ext uri="{9D8B030D-6E8A-4147-A177-3AD203B41FA5}">
                      <a16:colId xmlns:a16="http://schemas.microsoft.com/office/drawing/2014/main" val="4185910116"/>
                    </a:ext>
                  </a:extLst>
                </a:gridCol>
                <a:gridCol w="2453385">
                  <a:extLst>
                    <a:ext uri="{9D8B030D-6E8A-4147-A177-3AD203B41FA5}">
                      <a16:colId xmlns:a16="http://schemas.microsoft.com/office/drawing/2014/main" val="3658069229"/>
                    </a:ext>
                  </a:extLst>
                </a:gridCol>
                <a:gridCol w="1996812">
                  <a:extLst>
                    <a:ext uri="{9D8B030D-6E8A-4147-A177-3AD203B41FA5}">
                      <a16:colId xmlns:a16="http://schemas.microsoft.com/office/drawing/2014/main" val="2396326098"/>
                    </a:ext>
                  </a:extLst>
                </a:gridCol>
              </a:tblGrid>
              <a:tr h="775989">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Number of Dumps</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Ramp-up Period</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Time Taken</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Error Rate</a:t>
                      </a:r>
                    </a:p>
                  </a:txBody>
                  <a:tcPr marL="68580" marR="68580" marT="0" marB="0"/>
                </a:tc>
                <a:extLst>
                  <a:ext uri="{0D108BD9-81ED-4DB2-BD59-A6C34878D82A}">
                    <a16:rowId xmlns:a16="http://schemas.microsoft.com/office/drawing/2014/main" val="4226053247"/>
                  </a:ext>
                </a:extLst>
              </a:tr>
              <a:tr h="249718">
                <a:tc>
                  <a:txBody>
                    <a:bodyPr/>
                    <a:lstStyle/>
                    <a:p>
                      <a:pPr marL="0" marR="0" algn="ctr" defTabSz="914400" rtl="0" eaLnBrk="1" latinLnBrk="0" hangingPunct="1">
                        <a:lnSpc>
                          <a:spcPct val="107000"/>
                        </a:lnSpc>
                        <a:spcBef>
                          <a:spcPts val="0"/>
                        </a:spcBef>
                        <a:spcAft>
                          <a:spcPts val="0"/>
                        </a:spcAft>
                      </a:pPr>
                      <a:r>
                        <a:rPr lang="en-US" sz="1600" b="1" kern="1200">
                          <a:solidFill>
                            <a:schemeClr val="lt1"/>
                          </a:solidFill>
                          <a:effectLst/>
                          <a:latin typeface="+mn-lt"/>
                          <a:ea typeface="+mn-ea"/>
                          <a:cs typeface="+mn-cs"/>
                        </a:rPr>
                        <a:t>1000</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1 second</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18 seconds</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0%</a:t>
                      </a:r>
                    </a:p>
                  </a:txBody>
                  <a:tcPr marL="68580" marR="68580" marT="0" marB="0"/>
                </a:tc>
                <a:extLst>
                  <a:ext uri="{0D108BD9-81ED-4DB2-BD59-A6C34878D82A}">
                    <a16:rowId xmlns:a16="http://schemas.microsoft.com/office/drawing/2014/main" val="755510898"/>
                  </a:ext>
                </a:extLst>
              </a:tr>
              <a:tr h="249718">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2000</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a:solidFill>
                            <a:schemeClr val="dk1"/>
                          </a:solidFill>
                          <a:effectLst/>
                          <a:latin typeface="+mn-lt"/>
                          <a:ea typeface="+mn-ea"/>
                          <a:cs typeface="+mn-cs"/>
                        </a:rPr>
                        <a:t>1 second</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39 seconds</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0%</a:t>
                      </a:r>
                    </a:p>
                  </a:txBody>
                  <a:tcPr marL="68580" marR="68580" marT="0" marB="0"/>
                </a:tc>
                <a:extLst>
                  <a:ext uri="{0D108BD9-81ED-4DB2-BD59-A6C34878D82A}">
                    <a16:rowId xmlns:a16="http://schemas.microsoft.com/office/drawing/2014/main" val="956191041"/>
                  </a:ext>
                </a:extLst>
              </a:tr>
              <a:tr h="249718">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3000</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a:solidFill>
                            <a:schemeClr val="dk1"/>
                          </a:solidFill>
                          <a:effectLst/>
                          <a:latin typeface="+mn-lt"/>
                          <a:ea typeface="+mn-ea"/>
                          <a:cs typeface="+mn-cs"/>
                        </a:rPr>
                        <a:t>3 seconds</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a:solidFill>
                            <a:schemeClr val="dk1"/>
                          </a:solidFill>
                          <a:effectLst/>
                          <a:latin typeface="+mn-lt"/>
                          <a:ea typeface="+mn-ea"/>
                          <a:cs typeface="+mn-cs"/>
                        </a:rPr>
                        <a:t>46 seconds</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5.17%</a:t>
                      </a:r>
                    </a:p>
                  </a:txBody>
                  <a:tcPr marL="68580" marR="68580" marT="0" marB="0"/>
                </a:tc>
                <a:extLst>
                  <a:ext uri="{0D108BD9-81ED-4DB2-BD59-A6C34878D82A}">
                    <a16:rowId xmlns:a16="http://schemas.microsoft.com/office/drawing/2014/main" val="1270246690"/>
                  </a:ext>
                </a:extLst>
              </a:tr>
            </a:tbl>
          </a:graphicData>
        </a:graphic>
      </p:graphicFrame>
      <p:graphicFrame>
        <p:nvGraphicFramePr>
          <p:cNvPr id="7" name="Table 6">
            <a:extLst>
              <a:ext uri="{FF2B5EF4-FFF2-40B4-BE49-F238E27FC236}">
                <a16:creationId xmlns:a16="http://schemas.microsoft.com/office/drawing/2014/main" id="{B3EC8435-60BB-E929-EDB5-8B13563BDC8E}"/>
              </a:ext>
            </a:extLst>
          </p:cNvPr>
          <p:cNvGraphicFramePr>
            <a:graphicFrameLocks noGrp="1"/>
          </p:cNvGraphicFramePr>
          <p:nvPr>
            <p:extLst>
              <p:ext uri="{D42A27DB-BD31-4B8C-83A1-F6EECF244321}">
                <p14:modId xmlns:p14="http://schemas.microsoft.com/office/powerpoint/2010/main" val="146690139"/>
              </p:ext>
            </p:extLst>
          </p:nvPr>
        </p:nvGraphicFramePr>
        <p:xfrm>
          <a:off x="1739913" y="4554422"/>
          <a:ext cx="8712174" cy="1241538"/>
        </p:xfrm>
        <a:graphic>
          <a:graphicData uri="http://schemas.openxmlformats.org/drawingml/2006/table">
            <a:tbl>
              <a:tblPr firstRow="1" firstCol="1" bandRow="1">
                <a:tableStyleId>{5C22544A-7EE6-4342-B048-85BDC9FD1C3A}</a:tableStyleId>
              </a:tblPr>
              <a:tblGrid>
                <a:gridCol w="2200872">
                  <a:extLst>
                    <a:ext uri="{9D8B030D-6E8A-4147-A177-3AD203B41FA5}">
                      <a16:colId xmlns:a16="http://schemas.microsoft.com/office/drawing/2014/main" val="1573037533"/>
                    </a:ext>
                  </a:extLst>
                </a:gridCol>
                <a:gridCol w="2061105">
                  <a:extLst>
                    <a:ext uri="{9D8B030D-6E8A-4147-A177-3AD203B41FA5}">
                      <a16:colId xmlns:a16="http://schemas.microsoft.com/office/drawing/2014/main" val="1032251974"/>
                    </a:ext>
                  </a:extLst>
                </a:gridCol>
                <a:gridCol w="2453385">
                  <a:extLst>
                    <a:ext uri="{9D8B030D-6E8A-4147-A177-3AD203B41FA5}">
                      <a16:colId xmlns:a16="http://schemas.microsoft.com/office/drawing/2014/main" val="2348314018"/>
                    </a:ext>
                  </a:extLst>
                </a:gridCol>
                <a:gridCol w="1996812">
                  <a:extLst>
                    <a:ext uri="{9D8B030D-6E8A-4147-A177-3AD203B41FA5}">
                      <a16:colId xmlns:a16="http://schemas.microsoft.com/office/drawing/2014/main" val="3360165163"/>
                    </a:ext>
                  </a:extLst>
                </a:gridCol>
              </a:tblGrid>
              <a:tr h="755372">
                <a:tc>
                  <a:txBody>
                    <a:bodyPr/>
                    <a:lstStyle/>
                    <a:p>
                      <a:pPr marL="0" marR="0" algn="ctr" defTabSz="914400" rtl="0" eaLnBrk="1" latinLnBrk="0" hangingPunct="1">
                        <a:lnSpc>
                          <a:spcPct val="107000"/>
                        </a:lnSpc>
                        <a:spcBef>
                          <a:spcPts val="0"/>
                        </a:spcBef>
                        <a:spcAft>
                          <a:spcPts val="0"/>
                        </a:spcAft>
                      </a:pPr>
                      <a:r>
                        <a:rPr lang="en-US" sz="1600" b="1" kern="1200">
                          <a:solidFill>
                            <a:schemeClr val="lt1"/>
                          </a:solidFill>
                          <a:effectLst/>
                          <a:latin typeface="+mn-lt"/>
                          <a:ea typeface="+mn-ea"/>
                          <a:cs typeface="+mn-cs"/>
                        </a:rPr>
                        <a:t>Number of Dumps</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b="1" kern="1200">
                          <a:solidFill>
                            <a:schemeClr val="lt1"/>
                          </a:solidFill>
                          <a:effectLst/>
                          <a:latin typeface="+mn-lt"/>
                          <a:ea typeface="+mn-ea"/>
                          <a:cs typeface="+mn-cs"/>
                        </a:rPr>
                        <a:t>Ramp-up Period</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Time Taken f</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b="1" kern="1200">
                          <a:solidFill>
                            <a:schemeClr val="lt1"/>
                          </a:solidFill>
                          <a:effectLst/>
                          <a:latin typeface="+mn-lt"/>
                          <a:ea typeface="+mn-ea"/>
                          <a:cs typeface="+mn-cs"/>
                        </a:rPr>
                        <a:t>Error Rate</a:t>
                      </a:r>
                    </a:p>
                  </a:txBody>
                  <a:tcPr marL="68580" marR="68580" marT="0" marB="0"/>
                </a:tc>
                <a:extLst>
                  <a:ext uri="{0D108BD9-81ED-4DB2-BD59-A6C34878D82A}">
                    <a16:rowId xmlns:a16="http://schemas.microsoft.com/office/drawing/2014/main" val="1223890941"/>
                  </a:ext>
                </a:extLst>
              </a:tr>
              <a:tr h="243083">
                <a:tc>
                  <a:txBody>
                    <a:bodyPr/>
                    <a:lstStyle/>
                    <a:p>
                      <a:pPr marL="0" marR="0" algn="ctr" defTabSz="914400" rtl="0" eaLnBrk="1" latinLnBrk="0" hangingPunct="1">
                        <a:lnSpc>
                          <a:spcPct val="107000"/>
                        </a:lnSpc>
                        <a:spcBef>
                          <a:spcPts val="0"/>
                        </a:spcBef>
                        <a:spcAft>
                          <a:spcPts val="0"/>
                        </a:spcAft>
                      </a:pPr>
                      <a:r>
                        <a:rPr lang="en-US" sz="1600" b="1" kern="1200">
                          <a:solidFill>
                            <a:schemeClr val="lt1"/>
                          </a:solidFill>
                          <a:effectLst/>
                          <a:latin typeface="+mn-lt"/>
                          <a:ea typeface="+mn-ea"/>
                          <a:cs typeface="+mn-cs"/>
                        </a:rPr>
                        <a:t>1000</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1 second</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a:solidFill>
                            <a:schemeClr val="dk1"/>
                          </a:solidFill>
                          <a:effectLst/>
                          <a:latin typeface="+mn-lt"/>
                          <a:ea typeface="+mn-ea"/>
                          <a:cs typeface="+mn-cs"/>
                        </a:rPr>
                        <a:t>18 seconds</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a:solidFill>
                            <a:schemeClr val="dk1"/>
                          </a:solidFill>
                          <a:effectLst/>
                          <a:latin typeface="+mn-lt"/>
                          <a:ea typeface="+mn-ea"/>
                          <a:cs typeface="+mn-cs"/>
                        </a:rPr>
                        <a:t>0%</a:t>
                      </a:r>
                    </a:p>
                  </a:txBody>
                  <a:tcPr marL="68580" marR="68580" marT="0" marB="0"/>
                </a:tc>
                <a:extLst>
                  <a:ext uri="{0D108BD9-81ED-4DB2-BD59-A6C34878D82A}">
                    <a16:rowId xmlns:a16="http://schemas.microsoft.com/office/drawing/2014/main" val="2076263982"/>
                  </a:ext>
                </a:extLst>
              </a:tr>
              <a:tr h="243083">
                <a:tc>
                  <a:txBody>
                    <a:bodyPr/>
                    <a:lstStyle/>
                    <a:p>
                      <a:pPr marL="0" marR="0" algn="ctr" defTabSz="914400" rtl="0" eaLnBrk="1" latinLnBrk="0" hangingPunct="1">
                        <a:lnSpc>
                          <a:spcPct val="107000"/>
                        </a:lnSpc>
                        <a:spcBef>
                          <a:spcPts val="0"/>
                        </a:spcBef>
                        <a:spcAft>
                          <a:spcPts val="0"/>
                        </a:spcAft>
                      </a:pPr>
                      <a:r>
                        <a:rPr lang="en-US" sz="1600" b="1" kern="1200">
                          <a:solidFill>
                            <a:schemeClr val="lt1"/>
                          </a:solidFill>
                          <a:effectLst/>
                          <a:latin typeface="+mn-lt"/>
                          <a:ea typeface="+mn-ea"/>
                          <a:cs typeface="+mn-cs"/>
                        </a:rPr>
                        <a:t>2000</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1 second</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37 seconds</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0%</a:t>
                      </a:r>
                    </a:p>
                  </a:txBody>
                  <a:tcPr marL="68580" marR="68580" marT="0" marB="0"/>
                </a:tc>
                <a:extLst>
                  <a:ext uri="{0D108BD9-81ED-4DB2-BD59-A6C34878D82A}">
                    <a16:rowId xmlns:a16="http://schemas.microsoft.com/office/drawing/2014/main" val="3947637246"/>
                  </a:ext>
                </a:extLst>
              </a:tr>
            </a:tbl>
          </a:graphicData>
        </a:graphic>
      </p:graphicFrame>
    </p:spTree>
    <p:extLst>
      <p:ext uri="{BB962C8B-B14F-4D97-AF65-F5344CB8AC3E}">
        <p14:creationId xmlns:p14="http://schemas.microsoft.com/office/powerpoint/2010/main" val="8574550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940DE-CF91-5C20-7B31-EDDEF0BBF513}"/>
              </a:ext>
            </a:extLst>
          </p:cNvPr>
          <p:cNvSpPr>
            <a:spLocks noGrp="1"/>
          </p:cNvSpPr>
          <p:nvPr>
            <p:ph type="title"/>
          </p:nvPr>
        </p:nvSpPr>
        <p:spPr>
          <a:xfrm>
            <a:off x="2629158" y="0"/>
            <a:ext cx="7392612" cy="658991"/>
          </a:xfrm>
        </p:spPr>
        <p:txBody>
          <a:bodyPr/>
          <a:lstStyle/>
          <a:p>
            <a:r>
              <a:rPr lang="en-US" dirty="0"/>
              <a:t>Multi-threaded performance</a:t>
            </a:r>
          </a:p>
        </p:txBody>
      </p:sp>
      <p:sp>
        <p:nvSpPr>
          <p:cNvPr id="3" name="Content Placeholder 2">
            <a:extLst>
              <a:ext uri="{FF2B5EF4-FFF2-40B4-BE49-F238E27FC236}">
                <a16:creationId xmlns:a16="http://schemas.microsoft.com/office/drawing/2014/main" id="{57DCD7E0-EF9D-2FD6-9455-A895705FF188}"/>
              </a:ext>
            </a:extLst>
          </p:cNvPr>
          <p:cNvSpPr>
            <a:spLocks noGrp="1"/>
          </p:cNvSpPr>
          <p:nvPr>
            <p:ph idx="1"/>
          </p:nvPr>
        </p:nvSpPr>
        <p:spPr/>
        <p:txBody>
          <a:bodyPr/>
          <a:lstStyle/>
          <a:p>
            <a:r>
              <a:rPr lang="en-US" dirty="0"/>
              <a:t>We will be using Apache JMeter for load testing.</a:t>
            </a:r>
          </a:p>
          <a:p>
            <a:pPr lvl="1"/>
            <a:r>
              <a:rPr lang="en-US" dirty="0"/>
              <a:t>Case 3: Kafka Cluster with Three Brokers and Two Elastic Search Nodes</a:t>
            </a:r>
          </a:p>
          <a:p>
            <a:pPr lvl="2"/>
            <a:r>
              <a:rPr lang="en-US" dirty="0"/>
              <a:t>Insertion Only</a:t>
            </a:r>
          </a:p>
          <a:p>
            <a:pPr lvl="2"/>
            <a:endParaRPr lang="en-US" dirty="0"/>
          </a:p>
          <a:p>
            <a:pPr lvl="2"/>
            <a:endParaRPr lang="en-US" dirty="0"/>
          </a:p>
          <a:p>
            <a:pPr lvl="2"/>
            <a:endParaRPr lang="en-US" dirty="0"/>
          </a:p>
          <a:p>
            <a:pPr lvl="2"/>
            <a:endParaRPr lang="en-US" dirty="0"/>
          </a:p>
          <a:p>
            <a:pPr lvl="2"/>
            <a:endParaRPr lang="en-US" dirty="0"/>
          </a:p>
          <a:p>
            <a:pPr lvl="2"/>
            <a:r>
              <a:rPr lang="en-US" dirty="0"/>
              <a:t>Insertion + Update</a:t>
            </a:r>
          </a:p>
          <a:p>
            <a:pPr marL="1371600" lvl="3" indent="0">
              <a:buNone/>
            </a:pPr>
            <a:r>
              <a:rPr lang="en-US" sz="1600" dirty="0"/>
              <a:t>The number of dumps/sec are separated into half for update and half for insertion</a:t>
            </a:r>
          </a:p>
          <a:p>
            <a:pPr marL="1371600" lvl="3" indent="0">
              <a:buNone/>
            </a:pPr>
            <a:endParaRPr lang="en-US" sz="1600" dirty="0"/>
          </a:p>
          <a:p>
            <a:pPr marL="1371600" lvl="3" indent="0">
              <a:buNone/>
            </a:pPr>
            <a:endParaRPr lang="en-US" dirty="0"/>
          </a:p>
          <a:p>
            <a:pPr lvl="2"/>
            <a:endParaRPr lang="en-US" dirty="0"/>
          </a:p>
          <a:p>
            <a:pPr lvl="1"/>
            <a:endParaRPr lang="en-US" dirty="0"/>
          </a:p>
        </p:txBody>
      </p:sp>
      <p:graphicFrame>
        <p:nvGraphicFramePr>
          <p:cNvPr id="6" name="Table 5">
            <a:extLst>
              <a:ext uri="{FF2B5EF4-FFF2-40B4-BE49-F238E27FC236}">
                <a16:creationId xmlns:a16="http://schemas.microsoft.com/office/drawing/2014/main" id="{DDC91843-6822-CBB8-A116-24DDB3FF7604}"/>
              </a:ext>
            </a:extLst>
          </p:cNvPr>
          <p:cNvGraphicFramePr>
            <a:graphicFrameLocks noGrp="1"/>
          </p:cNvGraphicFramePr>
          <p:nvPr>
            <p:extLst>
              <p:ext uri="{D42A27DB-BD31-4B8C-83A1-F6EECF244321}">
                <p14:modId xmlns:p14="http://schemas.microsoft.com/office/powerpoint/2010/main" val="2921676091"/>
              </p:ext>
            </p:extLst>
          </p:nvPr>
        </p:nvGraphicFramePr>
        <p:xfrm>
          <a:off x="1739913" y="2224744"/>
          <a:ext cx="8712174" cy="1525143"/>
        </p:xfrm>
        <a:graphic>
          <a:graphicData uri="http://schemas.openxmlformats.org/drawingml/2006/table">
            <a:tbl>
              <a:tblPr firstRow="1" firstCol="1" bandRow="1">
                <a:tableStyleId>{5C22544A-7EE6-4342-B048-85BDC9FD1C3A}</a:tableStyleId>
              </a:tblPr>
              <a:tblGrid>
                <a:gridCol w="2200872">
                  <a:extLst>
                    <a:ext uri="{9D8B030D-6E8A-4147-A177-3AD203B41FA5}">
                      <a16:colId xmlns:a16="http://schemas.microsoft.com/office/drawing/2014/main" val="3739212660"/>
                    </a:ext>
                  </a:extLst>
                </a:gridCol>
                <a:gridCol w="2061105">
                  <a:extLst>
                    <a:ext uri="{9D8B030D-6E8A-4147-A177-3AD203B41FA5}">
                      <a16:colId xmlns:a16="http://schemas.microsoft.com/office/drawing/2014/main" val="4185910116"/>
                    </a:ext>
                  </a:extLst>
                </a:gridCol>
                <a:gridCol w="2453385">
                  <a:extLst>
                    <a:ext uri="{9D8B030D-6E8A-4147-A177-3AD203B41FA5}">
                      <a16:colId xmlns:a16="http://schemas.microsoft.com/office/drawing/2014/main" val="3658069229"/>
                    </a:ext>
                  </a:extLst>
                </a:gridCol>
                <a:gridCol w="1996812">
                  <a:extLst>
                    <a:ext uri="{9D8B030D-6E8A-4147-A177-3AD203B41FA5}">
                      <a16:colId xmlns:a16="http://schemas.microsoft.com/office/drawing/2014/main" val="2396326098"/>
                    </a:ext>
                  </a:extLst>
                </a:gridCol>
              </a:tblGrid>
              <a:tr h="775989">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Number of Dumps</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Ramp-up Period</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Time Taken</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Error Rate</a:t>
                      </a:r>
                    </a:p>
                  </a:txBody>
                  <a:tcPr marL="68580" marR="68580" marT="0" marB="0"/>
                </a:tc>
                <a:extLst>
                  <a:ext uri="{0D108BD9-81ED-4DB2-BD59-A6C34878D82A}">
                    <a16:rowId xmlns:a16="http://schemas.microsoft.com/office/drawing/2014/main" val="4226053247"/>
                  </a:ext>
                </a:extLst>
              </a:tr>
              <a:tr h="249718">
                <a:tc>
                  <a:txBody>
                    <a:bodyPr/>
                    <a:lstStyle/>
                    <a:p>
                      <a:pPr marL="0" marR="0" algn="ctr" defTabSz="914400" rtl="0" eaLnBrk="1" latinLnBrk="0" hangingPunct="1">
                        <a:lnSpc>
                          <a:spcPct val="107000"/>
                        </a:lnSpc>
                        <a:spcBef>
                          <a:spcPts val="0"/>
                        </a:spcBef>
                        <a:spcAft>
                          <a:spcPts val="0"/>
                        </a:spcAft>
                      </a:pPr>
                      <a:r>
                        <a:rPr lang="en-US" sz="1600" b="1" kern="1200">
                          <a:solidFill>
                            <a:schemeClr val="lt1"/>
                          </a:solidFill>
                          <a:effectLst/>
                          <a:latin typeface="+mn-lt"/>
                          <a:ea typeface="+mn-ea"/>
                          <a:cs typeface="+mn-cs"/>
                        </a:rPr>
                        <a:t>1000</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a:solidFill>
                            <a:schemeClr val="dk1"/>
                          </a:solidFill>
                          <a:effectLst/>
                          <a:latin typeface="+mn-lt"/>
                          <a:ea typeface="+mn-ea"/>
                          <a:cs typeface="+mn-cs"/>
                        </a:rPr>
                        <a:t>1 second</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a:solidFill>
                            <a:schemeClr val="dk1"/>
                          </a:solidFill>
                          <a:effectLst/>
                          <a:latin typeface="+mn-lt"/>
                          <a:ea typeface="+mn-ea"/>
                          <a:cs typeface="+mn-cs"/>
                        </a:rPr>
                        <a:t>27 seconds</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0%</a:t>
                      </a:r>
                    </a:p>
                  </a:txBody>
                  <a:tcPr marL="68580" marR="68580" marT="0" marB="0"/>
                </a:tc>
                <a:extLst>
                  <a:ext uri="{0D108BD9-81ED-4DB2-BD59-A6C34878D82A}">
                    <a16:rowId xmlns:a16="http://schemas.microsoft.com/office/drawing/2014/main" val="755510898"/>
                  </a:ext>
                </a:extLst>
              </a:tr>
              <a:tr h="249718">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2000</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a:solidFill>
                            <a:schemeClr val="dk1"/>
                          </a:solidFill>
                          <a:effectLst/>
                          <a:latin typeface="+mn-lt"/>
                          <a:ea typeface="+mn-ea"/>
                          <a:cs typeface="+mn-cs"/>
                        </a:rPr>
                        <a:t>1 second</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a:solidFill>
                            <a:schemeClr val="dk1"/>
                          </a:solidFill>
                          <a:effectLst/>
                          <a:latin typeface="+mn-lt"/>
                          <a:ea typeface="+mn-ea"/>
                          <a:cs typeface="+mn-cs"/>
                        </a:rPr>
                        <a:t>58 seconds</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a:solidFill>
                            <a:schemeClr val="dk1"/>
                          </a:solidFill>
                          <a:effectLst/>
                          <a:latin typeface="+mn-lt"/>
                          <a:ea typeface="+mn-ea"/>
                          <a:cs typeface="+mn-cs"/>
                        </a:rPr>
                        <a:t>1.17%</a:t>
                      </a:r>
                    </a:p>
                  </a:txBody>
                  <a:tcPr marL="68580" marR="68580" marT="0" marB="0"/>
                </a:tc>
                <a:extLst>
                  <a:ext uri="{0D108BD9-81ED-4DB2-BD59-A6C34878D82A}">
                    <a16:rowId xmlns:a16="http://schemas.microsoft.com/office/drawing/2014/main" val="956191041"/>
                  </a:ext>
                </a:extLst>
              </a:tr>
              <a:tr h="249718">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3000</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a:solidFill>
                            <a:schemeClr val="dk1"/>
                          </a:solidFill>
                          <a:effectLst/>
                          <a:latin typeface="+mn-lt"/>
                          <a:ea typeface="+mn-ea"/>
                          <a:cs typeface="+mn-cs"/>
                        </a:rPr>
                        <a:t>2 seconds</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1 minute 22 seconds</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4.8%</a:t>
                      </a:r>
                    </a:p>
                  </a:txBody>
                  <a:tcPr marL="68580" marR="68580" marT="0" marB="0"/>
                </a:tc>
                <a:extLst>
                  <a:ext uri="{0D108BD9-81ED-4DB2-BD59-A6C34878D82A}">
                    <a16:rowId xmlns:a16="http://schemas.microsoft.com/office/drawing/2014/main" val="1270246690"/>
                  </a:ext>
                </a:extLst>
              </a:tr>
            </a:tbl>
          </a:graphicData>
        </a:graphic>
      </p:graphicFrame>
      <p:graphicFrame>
        <p:nvGraphicFramePr>
          <p:cNvPr id="7" name="Table 6">
            <a:extLst>
              <a:ext uri="{FF2B5EF4-FFF2-40B4-BE49-F238E27FC236}">
                <a16:creationId xmlns:a16="http://schemas.microsoft.com/office/drawing/2014/main" id="{B3EC8435-60BB-E929-EDB5-8B13563BDC8E}"/>
              </a:ext>
            </a:extLst>
          </p:cNvPr>
          <p:cNvGraphicFramePr>
            <a:graphicFrameLocks noGrp="1"/>
          </p:cNvGraphicFramePr>
          <p:nvPr>
            <p:extLst>
              <p:ext uri="{D42A27DB-BD31-4B8C-83A1-F6EECF244321}">
                <p14:modId xmlns:p14="http://schemas.microsoft.com/office/powerpoint/2010/main" val="3053396365"/>
              </p:ext>
            </p:extLst>
          </p:nvPr>
        </p:nvGraphicFramePr>
        <p:xfrm>
          <a:off x="1739913" y="4554422"/>
          <a:ext cx="8712174" cy="1241538"/>
        </p:xfrm>
        <a:graphic>
          <a:graphicData uri="http://schemas.openxmlformats.org/drawingml/2006/table">
            <a:tbl>
              <a:tblPr firstRow="1" firstCol="1" bandRow="1">
                <a:tableStyleId>{5C22544A-7EE6-4342-B048-85BDC9FD1C3A}</a:tableStyleId>
              </a:tblPr>
              <a:tblGrid>
                <a:gridCol w="2200872">
                  <a:extLst>
                    <a:ext uri="{9D8B030D-6E8A-4147-A177-3AD203B41FA5}">
                      <a16:colId xmlns:a16="http://schemas.microsoft.com/office/drawing/2014/main" val="1573037533"/>
                    </a:ext>
                  </a:extLst>
                </a:gridCol>
                <a:gridCol w="2061105">
                  <a:extLst>
                    <a:ext uri="{9D8B030D-6E8A-4147-A177-3AD203B41FA5}">
                      <a16:colId xmlns:a16="http://schemas.microsoft.com/office/drawing/2014/main" val="1032251974"/>
                    </a:ext>
                  </a:extLst>
                </a:gridCol>
                <a:gridCol w="2453385">
                  <a:extLst>
                    <a:ext uri="{9D8B030D-6E8A-4147-A177-3AD203B41FA5}">
                      <a16:colId xmlns:a16="http://schemas.microsoft.com/office/drawing/2014/main" val="2348314018"/>
                    </a:ext>
                  </a:extLst>
                </a:gridCol>
                <a:gridCol w="1996812">
                  <a:extLst>
                    <a:ext uri="{9D8B030D-6E8A-4147-A177-3AD203B41FA5}">
                      <a16:colId xmlns:a16="http://schemas.microsoft.com/office/drawing/2014/main" val="3360165163"/>
                    </a:ext>
                  </a:extLst>
                </a:gridCol>
              </a:tblGrid>
              <a:tr h="755372">
                <a:tc>
                  <a:txBody>
                    <a:bodyPr/>
                    <a:lstStyle/>
                    <a:p>
                      <a:pPr marL="0" marR="0" algn="ctr" defTabSz="914400" rtl="0" eaLnBrk="1" latinLnBrk="0" hangingPunct="1">
                        <a:lnSpc>
                          <a:spcPct val="107000"/>
                        </a:lnSpc>
                        <a:spcBef>
                          <a:spcPts val="0"/>
                        </a:spcBef>
                        <a:spcAft>
                          <a:spcPts val="0"/>
                        </a:spcAft>
                      </a:pPr>
                      <a:r>
                        <a:rPr lang="en-US" sz="1600" b="1" kern="1200">
                          <a:solidFill>
                            <a:schemeClr val="lt1"/>
                          </a:solidFill>
                          <a:effectLst/>
                          <a:latin typeface="+mn-lt"/>
                          <a:ea typeface="+mn-ea"/>
                          <a:cs typeface="+mn-cs"/>
                        </a:rPr>
                        <a:t>Number of Dumps</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b="1" kern="1200">
                          <a:solidFill>
                            <a:schemeClr val="lt1"/>
                          </a:solidFill>
                          <a:effectLst/>
                          <a:latin typeface="+mn-lt"/>
                          <a:ea typeface="+mn-ea"/>
                          <a:cs typeface="+mn-cs"/>
                        </a:rPr>
                        <a:t>Ramp-up Period</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Time Taken</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b="1" kern="1200">
                          <a:solidFill>
                            <a:schemeClr val="lt1"/>
                          </a:solidFill>
                          <a:effectLst/>
                          <a:latin typeface="+mn-lt"/>
                          <a:ea typeface="+mn-ea"/>
                          <a:cs typeface="+mn-cs"/>
                        </a:rPr>
                        <a:t>Error Rate</a:t>
                      </a:r>
                    </a:p>
                  </a:txBody>
                  <a:tcPr marL="68580" marR="68580" marT="0" marB="0"/>
                </a:tc>
                <a:extLst>
                  <a:ext uri="{0D108BD9-81ED-4DB2-BD59-A6C34878D82A}">
                    <a16:rowId xmlns:a16="http://schemas.microsoft.com/office/drawing/2014/main" val="1223890941"/>
                  </a:ext>
                </a:extLst>
              </a:tr>
              <a:tr h="243083">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1000</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2 seconds</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37 seconds</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0%</a:t>
                      </a:r>
                    </a:p>
                  </a:txBody>
                  <a:tcPr marL="68580" marR="68580" marT="0" marB="0"/>
                </a:tc>
                <a:extLst>
                  <a:ext uri="{0D108BD9-81ED-4DB2-BD59-A6C34878D82A}">
                    <a16:rowId xmlns:a16="http://schemas.microsoft.com/office/drawing/2014/main" val="2076263982"/>
                  </a:ext>
                </a:extLst>
              </a:tr>
              <a:tr h="243083">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2000</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3 seconds</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70 seconds</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4%</a:t>
                      </a:r>
                    </a:p>
                  </a:txBody>
                  <a:tcPr marL="68580" marR="68580" marT="0" marB="0"/>
                </a:tc>
                <a:extLst>
                  <a:ext uri="{0D108BD9-81ED-4DB2-BD59-A6C34878D82A}">
                    <a16:rowId xmlns:a16="http://schemas.microsoft.com/office/drawing/2014/main" val="3947637246"/>
                  </a:ext>
                </a:extLst>
              </a:tr>
            </a:tbl>
          </a:graphicData>
        </a:graphic>
      </p:graphicFrame>
    </p:spTree>
    <p:extLst>
      <p:ext uri="{BB962C8B-B14F-4D97-AF65-F5344CB8AC3E}">
        <p14:creationId xmlns:p14="http://schemas.microsoft.com/office/powerpoint/2010/main" val="15589166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940DE-CF91-5C20-7B31-EDDEF0BBF513}"/>
              </a:ext>
            </a:extLst>
          </p:cNvPr>
          <p:cNvSpPr>
            <a:spLocks noGrp="1"/>
          </p:cNvSpPr>
          <p:nvPr>
            <p:ph type="title"/>
          </p:nvPr>
        </p:nvSpPr>
        <p:spPr>
          <a:xfrm>
            <a:off x="2629158" y="0"/>
            <a:ext cx="7392612" cy="658991"/>
          </a:xfrm>
        </p:spPr>
        <p:txBody>
          <a:bodyPr/>
          <a:lstStyle/>
          <a:p>
            <a:r>
              <a:rPr lang="en-US" dirty="0"/>
              <a:t>Multi-threaded performance</a:t>
            </a:r>
          </a:p>
        </p:txBody>
      </p:sp>
      <p:sp>
        <p:nvSpPr>
          <p:cNvPr id="3" name="Content Placeholder 2">
            <a:extLst>
              <a:ext uri="{FF2B5EF4-FFF2-40B4-BE49-F238E27FC236}">
                <a16:creationId xmlns:a16="http://schemas.microsoft.com/office/drawing/2014/main" id="{57DCD7E0-EF9D-2FD6-9455-A895705FF188}"/>
              </a:ext>
            </a:extLst>
          </p:cNvPr>
          <p:cNvSpPr>
            <a:spLocks noGrp="1"/>
          </p:cNvSpPr>
          <p:nvPr>
            <p:ph idx="1"/>
          </p:nvPr>
        </p:nvSpPr>
        <p:spPr/>
        <p:txBody>
          <a:bodyPr/>
          <a:lstStyle/>
          <a:p>
            <a:r>
              <a:rPr lang="en-US" dirty="0"/>
              <a:t>We will be using Apache JMeter for load testing.</a:t>
            </a:r>
          </a:p>
          <a:p>
            <a:pPr lvl="1"/>
            <a:r>
              <a:rPr lang="en-US" dirty="0"/>
              <a:t>Case 4: One Kafka Broker and Two Elastic Search Nodes</a:t>
            </a:r>
          </a:p>
          <a:p>
            <a:pPr lvl="2"/>
            <a:r>
              <a:rPr lang="en-US" dirty="0"/>
              <a:t>Insertion Only</a:t>
            </a:r>
          </a:p>
          <a:p>
            <a:pPr lvl="2"/>
            <a:endParaRPr lang="en-US" dirty="0"/>
          </a:p>
          <a:p>
            <a:pPr lvl="2"/>
            <a:endParaRPr lang="en-US" dirty="0"/>
          </a:p>
          <a:p>
            <a:pPr lvl="2"/>
            <a:endParaRPr lang="en-US" dirty="0"/>
          </a:p>
          <a:p>
            <a:pPr lvl="2"/>
            <a:endParaRPr lang="en-US" dirty="0"/>
          </a:p>
          <a:p>
            <a:pPr lvl="2"/>
            <a:endParaRPr lang="en-US" dirty="0"/>
          </a:p>
          <a:p>
            <a:pPr lvl="2"/>
            <a:r>
              <a:rPr lang="en-US" dirty="0"/>
              <a:t>Insertion + Update</a:t>
            </a:r>
          </a:p>
          <a:p>
            <a:pPr marL="1371600" lvl="3" indent="0">
              <a:buNone/>
            </a:pPr>
            <a:r>
              <a:rPr lang="en-US" sz="1600" dirty="0"/>
              <a:t>The number of dumps/sec are separated into half for update and half for insertion</a:t>
            </a:r>
          </a:p>
          <a:p>
            <a:pPr marL="1371600" lvl="3" indent="0">
              <a:buNone/>
            </a:pPr>
            <a:endParaRPr lang="en-US" sz="1600" dirty="0"/>
          </a:p>
          <a:p>
            <a:pPr marL="1371600" lvl="3" indent="0">
              <a:buNone/>
            </a:pPr>
            <a:endParaRPr lang="en-US" dirty="0"/>
          </a:p>
          <a:p>
            <a:pPr lvl="2"/>
            <a:endParaRPr lang="en-US" dirty="0"/>
          </a:p>
          <a:p>
            <a:pPr lvl="1"/>
            <a:endParaRPr lang="en-US" dirty="0"/>
          </a:p>
        </p:txBody>
      </p:sp>
      <p:graphicFrame>
        <p:nvGraphicFramePr>
          <p:cNvPr id="6" name="Table 5">
            <a:extLst>
              <a:ext uri="{FF2B5EF4-FFF2-40B4-BE49-F238E27FC236}">
                <a16:creationId xmlns:a16="http://schemas.microsoft.com/office/drawing/2014/main" id="{DDC91843-6822-CBB8-A116-24DDB3FF7604}"/>
              </a:ext>
            </a:extLst>
          </p:cNvPr>
          <p:cNvGraphicFramePr>
            <a:graphicFrameLocks noGrp="1"/>
          </p:cNvGraphicFramePr>
          <p:nvPr>
            <p:extLst>
              <p:ext uri="{D42A27DB-BD31-4B8C-83A1-F6EECF244321}">
                <p14:modId xmlns:p14="http://schemas.microsoft.com/office/powerpoint/2010/main" val="580931345"/>
              </p:ext>
            </p:extLst>
          </p:nvPr>
        </p:nvGraphicFramePr>
        <p:xfrm>
          <a:off x="1739913" y="2224744"/>
          <a:ext cx="8712174" cy="1525143"/>
        </p:xfrm>
        <a:graphic>
          <a:graphicData uri="http://schemas.openxmlformats.org/drawingml/2006/table">
            <a:tbl>
              <a:tblPr firstRow="1" firstCol="1" bandRow="1">
                <a:tableStyleId>{5C22544A-7EE6-4342-B048-85BDC9FD1C3A}</a:tableStyleId>
              </a:tblPr>
              <a:tblGrid>
                <a:gridCol w="2200872">
                  <a:extLst>
                    <a:ext uri="{9D8B030D-6E8A-4147-A177-3AD203B41FA5}">
                      <a16:colId xmlns:a16="http://schemas.microsoft.com/office/drawing/2014/main" val="3739212660"/>
                    </a:ext>
                  </a:extLst>
                </a:gridCol>
                <a:gridCol w="2061105">
                  <a:extLst>
                    <a:ext uri="{9D8B030D-6E8A-4147-A177-3AD203B41FA5}">
                      <a16:colId xmlns:a16="http://schemas.microsoft.com/office/drawing/2014/main" val="4185910116"/>
                    </a:ext>
                  </a:extLst>
                </a:gridCol>
                <a:gridCol w="2453385">
                  <a:extLst>
                    <a:ext uri="{9D8B030D-6E8A-4147-A177-3AD203B41FA5}">
                      <a16:colId xmlns:a16="http://schemas.microsoft.com/office/drawing/2014/main" val="3658069229"/>
                    </a:ext>
                  </a:extLst>
                </a:gridCol>
                <a:gridCol w="1996812">
                  <a:extLst>
                    <a:ext uri="{9D8B030D-6E8A-4147-A177-3AD203B41FA5}">
                      <a16:colId xmlns:a16="http://schemas.microsoft.com/office/drawing/2014/main" val="2396326098"/>
                    </a:ext>
                  </a:extLst>
                </a:gridCol>
              </a:tblGrid>
              <a:tr h="775989">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Number of Dumps</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Ramp-up Period</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Time Taken</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Error Rate</a:t>
                      </a:r>
                    </a:p>
                  </a:txBody>
                  <a:tcPr marL="68580" marR="68580" marT="0" marB="0"/>
                </a:tc>
                <a:extLst>
                  <a:ext uri="{0D108BD9-81ED-4DB2-BD59-A6C34878D82A}">
                    <a16:rowId xmlns:a16="http://schemas.microsoft.com/office/drawing/2014/main" val="4226053247"/>
                  </a:ext>
                </a:extLst>
              </a:tr>
              <a:tr h="249718">
                <a:tc>
                  <a:txBody>
                    <a:bodyPr/>
                    <a:lstStyle/>
                    <a:p>
                      <a:pPr marL="0" marR="0" algn="ctr" defTabSz="914400" rtl="0" eaLnBrk="1" latinLnBrk="0" hangingPunct="1">
                        <a:lnSpc>
                          <a:spcPct val="107000"/>
                        </a:lnSpc>
                        <a:spcBef>
                          <a:spcPts val="0"/>
                        </a:spcBef>
                        <a:spcAft>
                          <a:spcPts val="0"/>
                        </a:spcAft>
                      </a:pPr>
                      <a:r>
                        <a:rPr lang="en-US" sz="1600" b="1" kern="1200">
                          <a:solidFill>
                            <a:schemeClr val="lt1"/>
                          </a:solidFill>
                          <a:effectLst/>
                          <a:latin typeface="+mn-lt"/>
                          <a:ea typeface="+mn-ea"/>
                          <a:cs typeface="+mn-cs"/>
                        </a:rPr>
                        <a:t>1000</a:t>
                      </a:r>
                    </a:p>
                  </a:txBody>
                  <a:tcPr marL="68580" marR="68580" marT="0" marB="0"/>
                </a:tc>
                <a:tc>
                  <a:txBody>
                    <a:bodyPr/>
                    <a:lstStyle/>
                    <a:p>
                      <a:pPr marL="0" marR="0" algn="ctr">
                        <a:lnSpc>
                          <a:spcPct val="107000"/>
                        </a:lnSpc>
                        <a:spcBef>
                          <a:spcPts val="0"/>
                        </a:spcBef>
                        <a:spcAft>
                          <a:spcPts val="0"/>
                        </a:spcAft>
                      </a:pPr>
                      <a:r>
                        <a:rPr lang="en-US" sz="1600" dirty="0">
                          <a:effectLst/>
                        </a:rPr>
                        <a:t>1 second</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tc>
                  <a:txBody>
                    <a:bodyPr/>
                    <a:lstStyle/>
                    <a:p>
                      <a:pPr marL="0" marR="0" algn="ctr">
                        <a:lnSpc>
                          <a:spcPct val="107000"/>
                        </a:lnSpc>
                        <a:spcBef>
                          <a:spcPts val="0"/>
                        </a:spcBef>
                        <a:spcAft>
                          <a:spcPts val="0"/>
                        </a:spcAft>
                      </a:pPr>
                      <a:r>
                        <a:rPr lang="en-US" sz="1600" dirty="0">
                          <a:effectLst/>
                        </a:rPr>
                        <a:t>35 seconds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tc>
                  <a:txBody>
                    <a:bodyPr/>
                    <a:lstStyle/>
                    <a:p>
                      <a:pPr marL="0" marR="0" algn="ctr">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extLst>
                  <a:ext uri="{0D108BD9-81ED-4DB2-BD59-A6C34878D82A}">
                    <a16:rowId xmlns:a16="http://schemas.microsoft.com/office/drawing/2014/main" val="755510898"/>
                  </a:ext>
                </a:extLst>
              </a:tr>
              <a:tr h="249718">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2000</a:t>
                      </a:r>
                    </a:p>
                  </a:txBody>
                  <a:tcPr marL="68580" marR="68580" marT="0" marB="0"/>
                </a:tc>
                <a:tc>
                  <a:txBody>
                    <a:bodyPr/>
                    <a:lstStyle/>
                    <a:p>
                      <a:pPr marL="0" marR="0" algn="ctr">
                        <a:lnSpc>
                          <a:spcPct val="107000"/>
                        </a:lnSpc>
                        <a:spcBef>
                          <a:spcPts val="0"/>
                        </a:spcBef>
                        <a:spcAft>
                          <a:spcPts val="0"/>
                        </a:spcAft>
                      </a:pPr>
                      <a:r>
                        <a:rPr lang="en-US" sz="1600" dirty="0">
                          <a:effectLst/>
                        </a:rPr>
                        <a:t>2 seconds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tc>
                  <a:txBody>
                    <a:bodyPr/>
                    <a:lstStyle/>
                    <a:p>
                      <a:pPr marL="0" marR="0" algn="ctr">
                        <a:lnSpc>
                          <a:spcPct val="107000"/>
                        </a:lnSpc>
                        <a:spcBef>
                          <a:spcPts val="0"/>
                        </a:spcBef>
                        <a:spcAft>
                          <a:spcPts val="0"/>
                        </a:spcAft>
                      </a:pPr>
                      <a:r>
                        <a:rPr lang="en-US" sz="1600" dirty="0">
                          <a:effectLst/>
                        </a:rPr>
                        <a:t>71 seconds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tc>
                  <a:txBody>
                    <a:bodyPr/>
                    <a:lstStyle/>
                    <a:p>
                      <a:pPr marL="0" marR="0" algn="ctr">
                        <a:lnSpc>
                          <a:spcPct val="107000"/>
                        </a:lnSpc>
                        <a:spcBef>
                          <a:spcPts val="0"/>
                        </a:spcBef>
                        <a:spcAft>
                          <a:spcPts val="0"/>
                        </a:spcAft>
                      </a:pPr>
                      <a:r>
                        <a:rPr lang="en-US" sz="1600" dirty="0">
                          <a:effectLst/>
                        </a:rPr>
                        <a:t>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extLst>
                  <a:ext uri="{0D108BD9-81ED-4DB2-BD59-A6C34878D82A}">
                    <a16:rowId xmlns:a16="http://schemas.microsoft.com/office/drawing/2014/main" val="956191041"/>
                  </a:ext>
                </a:extLst>
              </a:tr>
              <a:tr h="249718">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3000</a:t>
                      </a:r>
                    </a:p>
                  </a:txBody>
                  <a:tcPr marL="68580" marR="68580" marT="0" marB="0"/>
                </a:tc>
                <a:tc>
                  <a:txBody>
                    <a:bodyPr/>
                    <a:lstStyle/>
                    <a:p>
                      <a:pPr marL="0" marR="0" algn="ctr">
                        <a:lnSpc>
                          <a:spcPct val="107000"/>
                        </a:lnSpc>
                        <a:spcBef>
                          <a:spcPts val="0"/>
                        </a:spcBef>
                        <a:spcAft>
                          <a:spcPts val="0"/>
                        </a:spcAft>
                      </a:pPr>
                      <a:r>
                        <a:rPr lang="en-US" sz="1600" dirty="0">
                          <a:effectLst/>
                        </a:rPr>
                        <a:t>2 seconds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tc>
                  <a:txBody>
                    <a:bodyPr/>
                    <a:lstStyle/>
                    <a:p>
                      <a:pPr marL="0" marR="0" algn="ctr">
                        <a:lnSpc>
                          <a:spcPct val="107000"/>
                        </a:lnSpc>
                        <a:spcBef>
                          <a:spcPts val="0"/>
                        </a:spcBef>
                        <a:spcAft>
                          <a:spcPts val="0"/>
                        </a:spcAft>
                      </a:pPr>
                      <a:r>
                        <a:rPr lang="en-US" sz="1600" dirty="0">
                          <a:effectLst/>
                        </a:rPr>
                        <a:t>124 seconds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tc>
                  <a:txBody>
                    <a:bodyPr/>
                    <a:lstStyle/>
                    <a:p>
                      <a:pPr marL="0" marR="0" algn="ctr">
                        <a:lnSpc>
                          <a:spcPct val="107000"/>
                        </a:lnSpc>
                        <a:spcBef>
                          <a:spcPts val="0"/>
                        </a:spcBef>
                        <a:spcAft>
                          <a:spcPts val="0"/>
                        </a:spcAft>
                      </a:pPr>
                      <a:r>
                        <a:rPr lang="en-US" sz="1600" dirty="0">
                          <a:effectLst/>
                        </a:rPr>
                        <a:t>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633" marR="100633" marT="0" marB="0"/>
                </a:tc>
                <a:extLst>
                  <a:ext uri="{0D108BD9-81ED-4DB2-BD59-A6C34878D82A}">
                    <a16:rowId xmlns:a16="http://schemas.microsoft.com/office/drawing/2014/main" val="1270246690"/>
                  </a:ext>
                </a:extLst>
              </a:tr>
            </a:tbl>
          </a:graphicData>
        </a:graphic>
      </p:graphicFrame>
      <p:graphicFrame>
        <p:nvGraphicFramePr>
          <p:cNvPr id="7" name="Table 6">
            <a:extLst>
              <a:ext uri="{FF2B5EF4-FFF2-40B4-BE49-F238E27FC236}">
                <a16:creationId xmlns:a16="http://schemas.microsoft.com/office/drawing/2014/main" id="{B3EC8435-60BB-E929-EDB5-8B13563BDC8E}"/>
              </a:ext>
            </a:extLst>
          </p:cNvPr>
          <p:cNvGraphicFramePr>
            <a:graphicFrameLocks noGrp="1"/>
          </p:cNvGraphicFramePr>
          <p:nvPr>
            <p:extLst>
              <p:ext uri="{D42A27DB-BD31-4B8C-83A1-F6EECF244321}">
                <p14:modId xmlns:p14="http://schemas.microsoft.com/office/powerpoint/2010/main" val="1608185382"/>
              </p:ext>
            </p:extLst>
          </p:nvPr>
        </p:nvGraphicFramePr>
        <p:xfrm>
          <a:off x="1739913" y="4554422"/>
          <a:ext cx="8712174" cy="1241538"/>
        </p:xfrm>
        <a:graphic>
          <a:graphicData uri="http://schemas.openxmlformats.org/drawingml/2006/table">
            <a:tbl>
              <a:tblPr firstRow="1" firstCol="1" bandRow="1">
                <a:tableStyleId>{5C22544A-7EE6-4342-B048-85BDC9FD1C3A}</a:tableStyleId>
              </a:tblPr>
              <a:tblGrid>
                <a:gridCol w="2200872">
                  <a:extLst>
                    <a:ext uri="{9D8B030D-6E8A-4147-A177-3AD203B41FA5}">
                      <a16:colId xmlns:a16="http://schemas.microsoft.com/office/drawing/2014/main" val="1573037533"/>
                    </a:ext>
                  </a:extLst>
                </a:gridCol>
                <a:gridCol w="2061105">
                  <a:extLst>
                    <a:ext uri="{9D8B030D-6E8A-4147-A177-3AD203B41FA5}">
                      <a16:colId xmlns:a16="http://schemas.microsoft.com/office/drawing/2014/main" val="1032251974"/>
                    </a:ext>
                  </a:extLst>
                </a:gridCol>
                <a:gridCol w="2453385">
                  <a:extLst>
                    <a:ext uri="{9D8B030D-6E8A-4147-A177-3AD203B41FA5}">
                      <a16:colId xmlns:a16="http://schemas.microsoft.com/office/drawing/2014/main" val="2348314018"/>
                    </a:ext>
                  </a:extLst>
                </a:gridCol>
                <a:gridCol w="1996812">
                  <a:extLst>
                    <a:ext uri="{9D8B030D-6E8A-4147-A177-3AD203B41FA5}">
                      <a16:colId xmlns:a16="http://schemas.microsoft.com/office/drawing/2014/main" val="3360165163"/>
                    </a:ext>
                  </a:extLst>
                </a:gridCol>
              </a:tblGrid>
              <a:tr h="755372">
                <a:tc>
                  <a:txBody>
                    <a:bodyPr/>
                    <a:lstStyle/>
                    <a:p>
                      <a:pPr marL="0" marR="0" algn="ctr" defTabSz="914400" rtl="0" eaLnBrk="1" latinLnBrk="0" hangingPunct="1">
                        <a:lnSpc>
                          <a:spcPct val="107000"/>
                        </a:lnSpc>
                        <a:spcBef>
                          <a:spcPts val="0"/>
                        </a:spcBef>
                        <a:spcAft>
                          <a:spcPts val="0"/>
                        </a:spcAft>
                      </a:pPr>
                      <a:r>
                        <a:rPr lang="en-US" sz="1600" b="1" kern="1200">
                          <a:solidFill>
                            <a:schemeClr val="lt1"/>
                          </a:solidFill>
                          <a:effectLst/>
                          <a:latin typeface="+mn-lt"/>
                          <a:ea typeface="+mn-ea"/>
                          <a:cs typeface="+mn-cs"/>
                        </a:rPr>
                        <a:t>Number of Dumps</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Ramp-up Period</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Time Taken</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b="1" kern="1200">
                          <a:solidFill>
                            <a:schemeClr val="lt1"/>
                          </a:solidFill>
                          <a:effectLst/>
                          <a:latin typeface="+mn-lt"/>
                          <a:ea typeface="+mn-ea"/>
                          <a:cs typeface="+mn-cs"/>
                        </a:rPr>
                        <a:t>Error Rate</a:t>
                      </a:r>
                    </a:p>
                  </a:txBody>
                  <a:tcPr marL="68580" marR="68580" marT="0" marB="0"/>
                </a:tc>
                <a:extLst>
                  <a:ext uri="{0D108BD9-81ED-4DB2-BD59-A6C34878D82A}">
                    <a16:rowId xmlns:a16="http://schemas.microsoft.com/office/drawing/2014/main" val="1223890941"/>
                  </a:ext>
                </a:extLst>
              </a:tr>
              <a:tr h="243083">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1000</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1 second</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51 seconds</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0%</a:t>
                      </a:r>
                    </a:p>
                  </a:txBody>
                  <a:tcPr marL="68580" marR="68580" marT="0" marB="0"/>
                </a:tc>
                <a:extLst>
                  <a:ext uri="{0D108BD9-81ED-4DB2-BD59-A6C34878D82A}">
                    <a16:rowId xmlns:a16="http://schemas.microsoft.com/office/drawing/2014/main" val="2076263982"/>
                  </a:ext>
                </a:extLst>
              </a:tr>
              <a:tr h="243083">
                <a:tc>
                  <a:txBody>
                    <a:bodyPr/>
                    <a:lstStyle/>
                    <a:p>
                      <a:pPr marL="0" marR="0" algn="ctr" defTabSz="914400" rtl="0" eaLnBrk="1" latinLnBrk="0" hangingPunct="1">
                        <a:lnSpc>
                          <a:spcPct val="107000"/>
                        </a:lnSpc>
                        <a:spcBef>
                          <a:spcPts val="0"/>
                        </a:spcBef>
                        <a:spcAft>
                          <a:spcPts val="0"/>
                        </a:spcAft>
                      </a:pPr>
                      <a:r>
                        <a:rPr lang="en-US" sz="1600" b="1" kern="1200" dirty="0">
                          <a:solidFill>
                            <a:schemeClr val="lt1"/>
                          </a:solidFill>
                          <a:effectLst/>
                          <a:latin typeface="+mn-lt"/>
                          <a:ea typeface="+mn-ea"/>
                          <a:cs typeface="+mn-cs"/>
                        </a:rPr>
                        <a:t>2000</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1 second</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91 seconds </a:t>
                      </a:r>
                    </a:p>
                  </a:txBody>
                  <a:tcPr marL="68580" marR="68580" marT="0" marB="0"/>
                </a:tc>
                <a:tc>
                  <a:txBody>
                    <a:bodyPr/>
                    <a:lstStyle/>
                    <a:p>
                      <a:pPr marL="0" marR="0" algn="ctr" defTabSz="914400" rtl="0" eaLnBrk="1" latinLnBrk="0" hangingPunct="1">
                        <a:lnSpc>
                          <a:spcPct val="107000"/>
                        </a:lnSpc>
                        <a:spcBef>
                          <a:spcPts val="0"/>
                        </a:spcBef>
                        <a:spcAft>
                          <a:spcPts val="0"/>
                        </a:spcAft>
                      </a:pPr>
                      <a:r>
                        <a:rPr lang="en-US" sz="1600" kern="1200" dirty="0">
                          <a:solidFill>
                            <a:schemeClr val="dk1"/>
                          </a:solidFill>
                          <a:effectLst/>
                          <a:latin typeface="+mn-lt"/>
                          <a:ea typeface="+mn-ea"/>
                          <a:cs typeface="+mn-cs"/>
                        </a:rPr>
                        <a:t>0%</a:t>
                      </a:r>
                    </a:p>
                  </a:txBody>
                  <a:tcPr marL="68580" marR="68580" marT="0" marB="0"/>
                </a:tc>
                <a:extLst>
                  <a:ext uri="{0D108BD9-81ED-4DB2-BD59-A6C34878D82A}">
                    <a16:rowId xmlns:a16="http://schemas.microsoft.com/office/drawing/2014/main" val="3947637246"/>
                  </a:ext>
                </a:extLst>
              </a:tr>
            </a:tbl>
          </a:graphicData>
        </a:graphic>
      </p:graphicFrame>
    </p:spTree>
    <p:extLst>
      <p:ext uri="{BB962C8B-B14F-4D97-AF65-F5344CB8AC3E}">
        <p14:creationId xmlns:p14="http://schemas.microsoft.com/office/powerpoint/2010/main" val="813260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302FA-EFA9-6788-077C-74E831DA8F67}"/>
              </a:ext>
            </a:extLst>
          </p:cNvPr>
          <p:cNvSpPr>
            <a:spLocks noGrp="1"/>
          </p:cNvSpPr>
          <p:nvPr>
            <p:ph type="title"/>
          </p:nvPr>
        </p:nvSpPr>
        <p:spPr>
          <a:xfrm>
            <a:off x="2442545" y="0"/>
            <a:ext cx="7998409" cy="658991"/>
          </a:xfrm>
        </p:spPr>
        <p:txBody>
          <a:bodyPr/>
          <a:lstStyle/>
          <a:p>
            <a:r>
              <a:rPr lang="en-US" dirty="0"/>
              <a:t>Updating Data Based On Business Key</a:t>
            </a:r>
          </a:p>
        </p:txBody>
      </p:sp>
      <p:sp>
        <p:nvSpPr>
          <p:cNvPr id="3" name="Content Placeholder 2">
            <a:extLst>
              <a:ext uri="{FF2B5EF4-FFF2-40B4-BE49-F238E27FC236}">
                <a16:creationId xmlns:a16="http://schemas.microsoft.com/office/drawing/2014/main" id="{8A59C0CB-7F23-88B6-3B89-811F6B2CDFBE}"/>
              </a:ext>
            </a:extLst>
          </p:cNvPr>
          <p:cNvSpPr>
            <a:spLocks noGrp="1"/>
          </p:cNvSpPr>
          <p:nvPr>
            <p:ph idx="1"/>
          </p:nvPr>
        </p:nvSpPr>
        <p:spPr/>
        <p:txBody>
          <a:bodyPr/>
          <a:lstStyle/>
          <a:p>
            <a:pPr marL="0" marR="0" indent="0">
              <a:lnSpc>
                <a:spcPct val="107000"/>
              </a:lnSpc>
              <a:spcBef>
                <a:spcPts val="0"/>
              </a:spcBef>
              <a:spcAft>
                <a:spcPts val="800"/>
              </a:spcAft>
              <a:buNone/>
            </a:pPr>
            <a:r>
              <a:rPr lang="en-US" dirty="0"/>
              <a:t>Suggestion: change schema of document inserted into Kafka to reflect the operation to be done, to make usage of Kafka flexible.</a:t>
            </a:r>
          </a:p>
          <a:p>
            <a:pPr marL="400050" lvl="1">
              <a:lnSpc>
                <a:spcPct val="107000"/>
              </a:lnSpc>
              <a:spcBef>
                <a:spcPts val="0"/>
              </a:spcBef>
              <a:spcAft>
                <a:spcPts val="800"/>
              </a:spcAft>
            </a:pPr>
            <a:r>
              <a:rPr lang="en-US" dirty="0"/>
              <a:t>Example:</a:t>
            </a:r>
          </a:p>
          <a:p>
            <a:pPr lvl="2"/>
            <a:r>
              <a:rPr lang="en-US" dirty="0"/>
              <a:t>Instead of inserting just the document that needs to be inserted into the Elastic Search index, the object sent to Kafka should contain the operation to be done, the business key if something should be updated/deleted, and the object to insert/update</a:t>
            </a:r>
          </a:p>
        </p:txBody>
      </p:sp>
      <p:pic>
        <p:nvPicPr>
          <p:cNvPr id="5" name="Picture 4">
            <a:extLst>
              <a:ext uri="{FF2B5EF4-FFF2-40B4-BE49-F238E27FC236}">
                <a16:creationId xmlns:a16="http://schemas.microsoft.com/office/drawing/2014/main" id="{46148D04-192B-2E47-07BB-DF90208B2BD7}"/>
              </a:ext>
            </a:extLst>
          </p:cNvPr>
          <p:cNvPicPr>
            <a:picLocks noChangeAspect="1"/>
          </p:cNvPicPr>
          <p:nvPr/>
        </p:nvPicPr>
        <p:blipFill>
          <a:blip r:embed="rId2"/>
          <a:stretch>
            <a:fillRect/>
          </a:stretch>
        </p:blipFill>
        <p:spPr>
          <a:xfrm>
            <a:off x="3837992" y="3475917"/>
            <a:ext cx="4171667" cy="2833467"/>
          </a:xfrm>
          <a:prstGeom prst="rect">
            <a:avLst/>
          </a:prstGeom>
        </p:spPr>
      </p:pic>
    </p:spTree>
    <p:extLst>
      <p:ext uri="{BB962C8B-B14F-4D97-AF65-F5344CB8AC3E}">
        <p14:creationId xmlns:p14="http://schemas.microsoft.com/office/powerpoint/2010/main" val="5456602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FCEB6-B0EF-864C-FF4A-622286B60BD5}"/>
              </a:ext>
            </a:extLst>
          </p:cNvPr>
          <p:cNvSpPr>
            <a:spLocks noGrp="1"/>
          </p:cNvSpPr>
          <p:nvPr>
            <p:ph type="title"/>
          </p:nvPr>
        </p:nvSpPr>
        <p:spPr>
          <a:xfrm>
            <a:off x="2601166" y="0"/>
            <a:ext cx="7392612" cy="658991"/>
          </a:xfrm>
        </p:spPr>
        <p:txBody>
          <a:bodyPr/>
          <a:lstStyle/>
          <a:p>
            <a:r>
              <a:rPr lang="en-US" dirty="0"/>
              <a:t>Transnationality Of Log Messages</a:t>
            </a:r>
          </a:p>
        </p:txBody>
      </p:sp>
      <p:sp>
        <p:nvSpPr>
          <p:cNvPr id="3" name="Content Placeholder 2">
            <a:extLst>
              <a:ext uri="{FF2B5EF4-FFF2-40B4-BE49-F238E27FC236}">
                <a16:creationId xmlns:a16="http://schemas.microsoft.com/office/drawing/2014/main" id="{E9F72BA3-9C0D-541F-7E3E-FBEC95C6D61C}"/>
              </a:ext>
            </a:extLst>
          </p:cNvPr>
          <p:cNvSpPr>
            <a:spLocks noGrp="1"/>
          </p:cNvSpPr>
          <p:nvPr>
            <p:ph idx="1"/>
          </p:nvPr>
        </p:nvSpPr>
        <p:spPr/>
        <p:txBody>
          <a:bodyPr/>
          <a:lstStyle/>
          <a:p>
            <a:pPr marL="0">
              <a:lnSpc>
                <a:spcPct val="107000"/>
              </a:lnSpc>
              <a:spcBef>
                <a:spcPts val="0"/>
              </a:spcBef>
              <a:spcAft>
                <a:spcPts val="800"/>
              </a:spcAft>
            </a:pPr>
            <a:r>
              <a:rPr lang="en-US" dirty="0"/>
              <a:t>Elastic Search supports multiple languages. It also supports searching through text that contains multiple languages. </a:t>
            </a:r>
          </a:p>
          <a:p>
            <a:pPr marL="400050" lvl="1">
              <a:lnSpc>
                <a:spcPct val="107000"/>
              </a:lnSpc>
              <a:spcBef>
                <a:spcPts val="0"/>
              </a:spcBef>
              <a:spcAft>
                <a:spcPts val="800"/>
              </a:spcAft>
            </a:pPr>
            <a:r>
              <a:rPr lang="en-US" dirty="0"/>
              <a:t>For example, Here are some sample XML strings</a:t>
            </a:r>
          </a:p>
          <a:p>
            <a:pPr marL="400050" lvl="1">
              <a:lnSpc>
                <a:spcPct val="107000"/>
              </a:lnSpc>
              <a:spcBef>
                <a:spcPts val="0"/>
              </a:spcBef>
              <a:spcAft>
                <a:spcPts val="800"/>
              </a:spcAft>
            </a:pPr>
            <a:endParaRPr lang="en-US" dirty="0"/>
          </a:p>
          <a:p>
            <a:pPr marL="400050" lvl="1">
              <a:lnSpc>
                <a:spcPct val="107000"/>
              </a:lnSpc>
              <a:spcBef>
                <a:spcPts val="0"/>
              </a:spcBef>
              <a:spcAft>
                <a:spcPts val="800"/>
              </a:spcAft>
            </a:pPr>
            <a:endParaRPr lang="en-US" dirty="0"/>
          </a:p>
          <a:p>
            <a:pPr marL="400050" lvl="1">
              <a:lnSpc>
                <a:spcPct val="107000"/>
              </a:lnSpc>
              <a:spcBef>
                <a:spcPts val="0"/>
              </a:spcBef>
              <a:spcAft>
                <a:spcPts val="800"/>
              </a:spcAft>
            </a:pPr>
            <a:endParaRPr lang="en-US" dirty="0"/>
          </a:p>
          <a:p>
            <a:pPr marL="400050" lvl="1">
              <a:lnSpc>
                <a:spcPct val="107000"/>
              </a:lnSpc>
              <a:spcBef>
                <a:spcPts val="0"/>
              </a:spcBef>
              <a:spcAft>
                <a:spcPts val="800"/>
              </a:spcAft>
            </a:pPr>
            <a:endParaRPr lang="en-US" dirty="0"/>
          </a:p>
          <a:p>
            <a:pPr marL="400050" lvl="1">
              <a:lnSpc>
                <a:spcPct val="107000"/>
              </a:lnSpc>
              <a:spcBef>
                <a:spcPts val="0"/>
              </a:spcBef>
              <a:spcAft>
                <a:spcPts val="800"/>
              </a:spcAft>
            </a:pPr>
            <a:endParaRPr lang="en-US" dirty="0"/>
          </a:p>
          <a:p>
            <a:pPr marL="400050" lvl="1">
              <a:lnSpc>
                <a:spcPct val="107000"/>
              </a:lnSpc>
              <a:spcBef>
                <a:spcPts val="0"/>
              </a:spcBef>
              <a:spcAft>
                <a:spcPts val="800"/>
              </a:spcAft>
            </a:pPr>
            <a:endParaRPr lang="en-US" dirty="0"/>
          </a:p>
          <a:p>
            <a:pPr marL="400050" lv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We will tokenize these example strings by </a:t>
            </a:r>
            <a:r>
              <a:rPr lang="en-US" sz="1800" dirty="0" err="1">
                <a:effectLst/>
                <a:latin typeface="Calibri" panose="020F0502020204030204" pitchFamily="34" charset="0"/>
                <a:ea typeface="Calibri" panose="020F0502020204030204" pitchFamily="34" charset="0"/>
                <a:cs typeface="Arial" panose="020B0604020202020204" pitchFamily="34" charset="0"/>
              </a:rPr>
              <a:t>SCId</a:t>
            </a:r>
            <a:r>
              <a:rPr lang="en-US" sz="1800" dirty="0">
                <a:effectLst/>
                <a:latin typeface="Calibri" panose="020F0502020204030204" pitchFamily="34" charset="0"/>
                <a:ea typeface="Calibri" panose="020F0502020204030204" pitchFamily="34" charset="0"/>
                <a:cs typeface="Arial" panose="020B0604020202020204" pitchFamily="34" charset="0"/>
              </a:rPr>
              <a:t>, then try to search for the </a:t>
            </a:r>
            <a:r>
              <a:rPr lang="en-US" sz="1800" dirty="0" err="1">
                <a:effectLst/>
                <a:latin typeface="Calibri" panose="020F0502020204030204" pitchFamily="34" charset="0"/>
                <a:ea typeface="Calibri" panose="020F0502020204030204" pitchFamily="34" charset="0"/>
                <a:cs typeface="Arial" panose="020B0604020202020204" pitchFamily="34" charset="0"/>
              </a:rPr>
              <a:t>SCId</a:t>
            </a:r>
            <a:r>
              <a:rPr lang="en-US" sz="1800" dirty="0">
                <a:effectLst/>
                <a:latin typeface="Calibri" panose="020F0502020204030204" pitchFamily="34" charset="0"/>
                <a:ea typeface="Calibri" panose="020F0502020204030204" pitchFamily="34" charset="0"/>
                <a:cs typeface="Arial" panose="020B0604020202020204" pitchFamily="34" charset="0"/>
              </a:rPr>
              <a:t> once in English and once in Arabic.</a:t>
            </a:r>
          </a:p>
          <a:p>
            <a:pPr marL="400050" lvl="1">
              <a:lnSpc>
                <a:spcPct val="107000"/>
              </a:lnSpc>
              <a:spcBef>
                <a:spcPts val="0"/>
              </a:spcBef>
              <a:spcAft>
                <a:spcPts val="800"/>
              </a:spcAft>
            </a:pPr>
            <a:endParaRPr lang="en-US" dirty="0"/>
          </a:p>
          <a:p>
            <a:endParaRPr lang="en-US" dirty="0"/>
          </a:p>
        </p:txBody>
      </p:sp>
      <p:pic>
        <p:nvPicPr>
          <p:cNvPr id="8" name="Picture 7">
            <a:extLst>
              <a:ext uri="{FF2B5EF4-FFF2-40B4-BE49-F238E27FC236}">
                <a16:creationId xmlns:a16="http://schemas.microsoft.com/office/drawing/2014/main" id="{80E9BAE6-1827-DF9F-56F1-F6C01077738B}"/>
              </a:ext>
            </a:extLst>
          </p:cNvPr>
          <p:cNvPicPr>
            <a:picLocks noChangeAspect="1"/>
          </p:cNvPicPr>
          <p:nvPr/>
        </p:nvPicPr>
        <p:blipFill>
          <a:blip r:embed="rId2"/>
          <a:stretch>
            <a:fillRect/>
          </a:stretch>
        </p:blipFill>
        <p:spPr>
          <a:xfrm>
            <a:off x="3022885" y="2445935"/>
            <a:ext cx="5761219" cy="1966130"/>
          </a:xfrm>
          <a:prstGeom prst="rect">
            <a:avLst/>
          </a:prstGeom>
        </p:spPr>
      </p:pic>
    </p:spTree>
    <p:extLst>
      <p:ext uri="{BB962C8B-B14F-4D97-AF65-F5344CB8AC3E}">
        <p14:creationId xmlns:p14="http://schemas.microsoft.com/office/powerpoint/2010/main" val="717754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FCEB6-B0EF-864C-FF4A-622286B60BD5}"/>
              </a:ext>
            </a:extLst>
          </p:cNvPr>
          <p:cNvSpPr>
            <a:spLocks noGrp="1"/>
          </p:cNvSpPr>
          <p:nvPr>
            <p:ph type="title"/>
          </p:nvPr>
        </p:nvSpPr>
        <p:spPr>
          <a:xfrm>
            <a:off x="2601166" y="0"/>
            <a:ext cx="7392612" cy="658991"/>
          </a:xfrm>
        </p:spPr>
        <p:txBody>
          <a:bodyPr/>
          <a:lstStyle/>
          <a:p>
            <a:r>
              <a:rPr lang="en-US" dirty="0"/>
              <a:t>Transnationality Of Log Messages</a:t>
            </a:r>
          </a:p>
        </p:txBody>
      </p:sp>
      <p:sp>
        <p:nvSpPr>
          <p:cNvPr id="3" name="Content Placeholder 2">
            <a:extLst>
              <a:ext uri="{FF2B5EF4-FFF2-40B4-BE49-F238E27FC236}">
                <a16:creationId xmlns:a16="http://schemas.microsoft.com/office/drawing/2014/main" id="{E9F72BA3-9C0D-541F-7E3E-FBEC95C6D61C}"/>
              </a:ext>
            </a:extLst>
          </p:cNvPr>
          <p:cNvSpPr>
            <a:spLocks noGrp="1"/>
          </p:cNvSpPr>
          <p:nvPr>
            <p:ph idx="1"/>
          </p:nvPr>
        </p:nvSpPr>
        <p:spPr/>
        <p:txBody>
          <a:bodyPr/>
          <a:lstStyle/>
          <a:p>
            <a:pPr marL="0">
              <a:lnSpc>
                <a:spcPct val="107000"/>
              </a:lnSpc>
              <a:spcBef>
                <a:spcPts val="0"/>
              </a:spcBef>
              <a:spcAft>
                <a:spcPts val="800"/>
              </a:spcAft>
            </a:pPr>
            <a:r>
              <a:rPr lang="en-US" dirty="0"/>
              <a:t>Searching In Arabic</a:t>
            </a:r>
          </a:p>
          <a:p>
            <a:pPr marL="400050" lvl="1">
              <a:lnSpc>
                <a:spcPct val="107000"/>
              </a:lnSpc>
              <a:spcBef>
                <a:spcPts val="0"/>
              </a:spcBef>
              <a:spcAft>
                <a:spcPts val="800"/>
              </a:spcAft>
            </a:pPr>
            <a:endParaRPr lang="en-US" dirty="0"/>
          </a:p>
          <a:p>
            <a:pPr marL="400050" lvl="1">
              <a:lnSpc>
                <a:spcPct val="107000"/>
              </a:lnSpc>
              <a:spcBef>
                <a:spcPts val="0"/>
              </a:spcBef>
              <a:spcAft>
                <a:spcPts val="800"/>
              </a:spcAft>
            </a:pPr>
            <a:endParaRPr lang="en-US" dirty="0"/>
          </a:p>
          <a:p>
            <a:pPr marL="400050" lvl="1">
              <a:lnSpc>
                <a:spcPct val="107000"/>
              </a:lnSpc>
              <a:spcBef>
                <a:spcPts val="0"/>
              </a:spcBef>
              <a:spcAft>
                <a:spcPts val="800"/>
              </a:spcAft>
            </a:pPr>
            <a:endParaRPr lang="en-US" dirty="0"/>
          </a:p>
          <a:p>
            <a:pPr marL="400050" lvl="1">
              <a:lnSpc>
                <a:spcPct val="107000"/>
              </a:lnSpc>
              <a:spcBef>
                <a:spcPts val="0"/>
              </a:spcBef>
              <a:spcAft>
                <a:spcPts val="800"/>
              </a:spcAft>
            </a:pPr>
            <a:endParaRPr lang="en-US" dirty="0"/>
          </a:p>
          <a:p>
            <a:pPr marL="400050" lvl="1">
              <a:lnSpc>
                <a:spcPct val="107000"/>
              </a:lnSpc>
              <a:spcBef>
                <a:spcPts val="0"/>
              </a:spcBef>
              <a:spcAft>
                <a:spcPts val="800"/>
              </a:spcAft>
            </a:pPr>
            <a:endParaRPr lang="en-US" dirty="0"/>
          </a:p>
          <a:p>
            <a:pPr marL="400050" lvl="1">
              <a:lnSpc>
                <a:spcPct val="107000"/>
              </a:lnSpc>
              <a:spcBef>
                <a:spcPts val="0"/>
              </a:spcBef>
              <a:spcAft>
                <a:spcPts val="800"/>
              </a:spcAft>
            </a:pPr>
            <a:endParaRPr lang="en-US" dirty="0"/>
          </a:p>
          <a:p>
            <a:pPr marL="400050" lvl="1">
              <a:lnSpc>
                <a:spcPct val="107000"/>
              </a:lnSpc>
              <a:spcBef>
                <a:spcPts val="0"/>
              </a:spcBef>
              <a:spcAft>
                <a:spcPts val="800"/>
              </a:spcAft>
            </a:pPr>
            <a:endParaRPr lang="en-US" dirty="0"/>
          </a:p>
          <a:p>
            <a:endParaRPr lang="en-US" dirty="0"/>
          </a:p>
        </p:txBody>
      </p:sp>
      <p:pic>
        <p:nvPicPr>
          <p:cNvPr id="4" name="Picture 3">
            <a:extLst>
              <a:ext uri="{FF2B5EF4-FFF2-40B4-BE49-F238E27FC236}">
                <a16:creationId xmlns:a16="http://schemas.microsoft.com/office/drawing/2014/main" id="{6392C49C-F276-FE8E-9F6E-E4DC2BD83DF8}"/>
              </a:ext>
            </a:extLst>
          </p:cNvPr>
          <p:cNvPicPr>
            <a:picLocks noChangeAspect="1"/>
          </p:cNvPicPr>
          <p:nvPr/>
        </p:nvPicPr>
        <p:blipFill>
          <a:blip r:embed="rId2"/>
          <a:stretch>
            <a:fillRect/>
          </a:stretch>
        </p:blipFill>
        <p:spPr>
          <a:xfrm>
            <a:off x="2150726" y="1667058"/>
            <a:ext cx="7890547" cy="3996697"/>
          </a:xfrm>
          <a:prstGeom prst="rect">
            <a:avLst/>
          </a:prstGeom>
        </p:spPr>
      </p:pic>
    </p:spTree>
    <p:extLst>
      <p:ext uri="{BB962C8B-B14F-4D97-AF65-F5344CB8AC3E}">
        <p14:creationId xmlns:p14="http://schemas.microsoft.com/office/powerpoint/2010/main" val="681359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FCEB6-B0EF-864C-FF4A-622286B60BD5}"/>
              </a:ext>
            </a:extLst>
          </p:cNvPr>
          <p:cNvSpPr>
            <a:spLocks noGrp="1"/>
          </p:cNvSpPr>
          <p:nvPr>
            <p:ph type="title"/>
          </p:nvPr>
        </p:nvSpPr>
        <p:spPr>
          <a:xfrm>
            <a:off x="2601166" y="0"/>
            <a:ext cx="7392612" cy="658991"/>
          </a:xfrm>
        </p:spPr>
        <p:txBody>
          <a:bodyPr/>
          <a:lstStyle/>
          <a:p>
            <a:r>
              <a:rPr lang="en-US" dirty="0"/>
              <a:t>Transnationality Of Log Messages</a:t>
            </a:r>
          </a:p>
        </p:txBody>
      </p:sp>
      <p:sp>
        <p:nvSpPr>
          <p:cNvPr id="3" name="Content Placeholder 2">
            <a:extLst>
              <a:ext uri="{FF2B5EF4-FFF2-40B4-BE49-F238E27FC236}">
                <a16:creationId xmlns:a16="http://schemas.microsoft.com/office/drawing/2014/main" id="{E9F72BA3-9C0D-541F-7E3E-FBEC95C6D61C}"/>
              </a:ext>
            </a:extLst>
          </p:cNvPr>
          <p:cNvSpPr>
            <a:spLocks noGrp="1"/>
          </p:cNvSpPr>
          <p:nvPr>
            <p:ph idx="1"/>
          </p:nvPr>
        </p:nvSpPr>
        <p:spPr/>
        <p:txBody>
          <a:bodyPr/>
          <a:lstStyle/>
          <a:p>
            <a:pPr marL="0">
              <a:lnSpc>
                <a:spcPct val="107000"/>
              </a:lnSpc>
              <a:spcBef>
                <a:spcPts val="0"/>
              </a:spcBef>
              <a:spcAft>
                <a:spcPts val="800"/>
              </a:spcAft>
            </a:pPr>
            <a:r>
              <a:rPr lang="en-US" dirty="0"/>
              <a:t>Searching In English</a:t>
            </a:r>
          </a:p>
          <a:p>
            <a:pPr marL="400050" lvl="1">
              <a:lnSpc>
                <a:spcPct val="107000"/>
              </a:lnSpc>
              <a:spcBef>
                <a:spcPts val="0"/>
              </a:spcBef>
              <a:spcAft>
                <a:spcPts val="800"/>
              </a:spcAft>
            </a:pPr>
            <a:endParaRPr lang="en-US" dirty="0"/>
          </a:p>
          <a:p>
            <a:pPr marL="400050" lvl="1">
              <a:lnSpc>
                <a:spcPct val="107000"/>
              </a:lnSpc>
              <a:spcBef>
                <a:spcPts val="0"/>
              </a:spcBef>
              <a:spcAft>
                <a:spcPts val="800"/>
              </a:spcAft>
            </a:pPr>
            <a:endParaRPr lang="en-US" dirty="0"/>
          </a:p>
          <a:p>
            <a:pPr marL="400050" lvl="1">
              <a:lnSpc>
                <a:spcPct val="107000"/>
              </a:lnSpc>
              <a:spcBef>
                <a:spcPts val="0"/>
              </a:spcBef>
              <a:spcAft>
                <a:spcPts val="800"/>
              </a:spcAft>
            </a:pPr>
            <a:endParaRPr lang="en-US" dirty="0"/>
          </a:p>
          <a:p>
            <a:pPr marL="400050" lvl="1">
              <a:lnSpc>
                <a:spcPct val="107000"/>
              </a:lnSpc>
              <a:spcBef>
                <a:spcPts val="0"/>
              </a:spcBef>
              <a:spcAft>
                <a:spcPts val="800"/>
              </a:spcAft>
            </a:pPr>
            <a:endParaRPr lang="en-US" dirty="0"/>
          </a:p>
          <a:p>
            <a:pPr marL="400050" lvl="1">
              <a:lnSpc>
                <a:spcPct val="107000"/>
              </a:lnSpc>
              <a:spcBef>
                <a:spcPts val="0"/>
              </a:spcBef>
              <a:spcAft>
                <a:spcPts val="800"/>
              </a:spcAft>
            </a:pPr>
            <a:endParaRPr lang="en-US" dirty="0"/>
          </a:p>
          <a:p>
            <a:pPr marL="400050" lvl="1">
              <a:lnSpc>
                <a:spcPct val="107000"/>
              </a:lnSpc>
              <a:spcBef>
                <a:spcPts val="0"/>
              </a:spcBef>
              <a:spcAft>
                <a:spcPts val="800"/>
              </a:spcAft>
            </a:pPr>
            <a:endParaRPr lang="en-US" dirty="0"/>
          </a:p>
          <a:p>
            <a:pPr marL="400050" lvl="1">
              <a:lnSpc>
                <a:spcPct val="107000"/>
              </a:lnSpc>
              <a:spcBef>
                <a:spcPts val="0"/>
              </a:spcBef>
              <a:spcAft>
                <a:spcPts val="800"/>
              </a:spcAft>
            </a:pPr>
            <a:endParaRPr lang="en-US" dirty="0"/>
          </a:p>
          <a:p>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28A4A2A9-FE61-7410-5CBC-03455274ED12}"/>
              </a:ext>
            </a:extLst>
          </p:cNvPr>
          <p:cNvPicPr>
            <a:picLocks noChangeAspect="1"/>
          </p:cNvPicPr>
          <p:nvPr/>
        </p:nvPicPr>
        <p:blipFill>
          <a:blip r:embed="rId2"/>
          <a:stretch>
            <a:fillRect/>
          </a:stretch>
        </p:blipFill>
        <p:spPr>
          <a:xfrm>
            <a:off x="2079439" y="1693753"/>
            <a:ext cx="8428140" cy="4226676"/>
          </a:xfrm>
          <a:prstGeom prst="rect">
            <a:avLst/>
          </a:prstGeom>
        </p:spPr>
      </p:pic>
    </p:spTree>
    <p:extLst>
      <p:ext uri="{BB962C8B-B14F-4D97-AF65-F5344CB8AC3E}">
        <p14:creationId xmlns:p14="http://schemas.microsoft.com/office/powerpoint/2010/main" val="1757512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024" y="0"/>
            <a:ext cx="7392612" cy="658991"/>
          </a:xfrm>
        </p:spPr>
        <p:txBody>
          <a:bodyPr/>
          <a:lstStyle/>
          <a:p>
            <a:r>
              <a:rPr lang="en-US" dirty="0"/>
              <a:t>Why Elastic Search?</a:t>
            </a:r>
            <a:br>
              <a:rPr lang="en-US" dirty="0"/>
            </a:br>
            <a:endParaRPr lang="en-US" dirty="0"/>
          </a:p>
        </p:txBody>
      </p:sp>
      <p:sp>
        <p:nvSpPr>
          <p:cNvPr id="3" name="Content Placeholder 2"/>
          <p:cNvSpPr>
            <a:spLocks noGrp="1"/>
          </p:cNvSpPr>
          <p:nvPr>
            <p:ph idx="1"/>
          </p:nvPr>
        </p:nvSpPr>
        <p:spPr/>
        <p:txBody>
          <a:bodyPr/>
          <a:lstStyle/>
          <a:p>
            <a:pPr marL="6985" marR="0" indent="0">
              <a:lnSpc>
                <a:spcPct val="130000"/>
              </a:lnSpc>
              <a:spcBef>
                <a:spcPts val="1025"/>
              </a:spcBef>
              <a:spcAft>
                <a:spcPts val="600"/>
              </a:spcAft>
              <a:buNone/>
            </a:pPr>
            <a:r>
              <a:rPr lang="en-GB" sz="2400" dirty="0">
                <a:effectLst/>
                <a:ea typeface="Times New Roman" pitchFamily="18" charset="0"/>
                <a:cs typeface="Times New Roman" pitchFamily="18" charset="0"/>
              </a:rPr>
              <a:t>Since Products</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with</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huge</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databases</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are</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facing</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issues</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as</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very</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long</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time</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in</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retrieving</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data because relational database work comparatively slow when it comes to huge data and fetching search results through database queries which leads to poor user </a:t>
            </a:r>
            <a:r>
              <a:rPr lang="en-GB" sz="2400" spc="-10" dirty="0">
                <a:effectLst/>
                <a:ea typeface="Times New Roman" pitchFamily="18" charset="0"/>
                <a:cs typeface="Times New Roman" pitchFamily="18" charset="0"/>
              </a:rPr>
              <a:t>experience.</a:t>
            </a:r>
          </a:p>
          <a:p>
            <a:pPr marL="349885">
              <a:lnSpc>
                <a:spcPct val="130000"/>
              </a:lnSpc>
              <a:spcBef>
                <a:spcPts val="1025"/>
              </a:spcBef>
              <a:spcAft>
                <a:spcPts val="600"/>
              </a:spcAft>
            </a:pPr>
            <a:r>
              <a:rPr lang="en-GB" sz="2400" spc="-10" dirty="0">
                <a:effectLst/>
                <a:ea typeface="Times New Roman" pitchFamily="18" charset="0"/>
                <a:cs typeface="Times New Roman" pitchFamily="18" charset="0"/>
              </a:rPr>
              <a:t>We want to use elastic search because</a:t>
            </a:r>
            <a:endParaRPr lang="en-US" sz="2400" dirty="0">
              <a:effectLst/>
              <a:ea typeface="Times New Roman" pitchFamily="18" charset="0"/>
              <a:cs typeface="Times New Roman" pitchFamily="18" charset="0"/>
            </a:endParaRPr>
          </a:p>
          <a:p>
            <a:pPr lvl="1">
              <a:lnSpc>
                <a:spcPct val="107000"/>
              </a:lnSpc>
              <a:spcBef>
                <a:spcPts val="0"/>
              </a:spcBef>
              <a:spcAft>
                <a:spcPts val="800"/>
              </a:spcAft>
            </a:pPr>
            <a:r>
              <a:rPr lang="en-GB" sz="2000" dirty="0">
                <a:effectLst/>
                <a:ea typeface="Times New Roman" pitchFamily="18" charset="0"/>
              </a:rPr>
              <a:t>It has Simple</a:t>
            </a:r>
            <a:r>
              <a:rPr lang="en-GB" sz="2000" spc="-85" dirty="0">
                <a:effectLst/>
                <a:ea typeface="Times New Roman" pitchFamily="18" charset="0"/>
              </a:rPr>
              <a:t> </a:t>
            </a:r>
            <a:r>
              <a:rPr lang="en-GB" sz="2000" dirty="0">
                <a:effectLst/>
                <a:ea typeface="Times New Roman" pitchFamily="18" charset="0"/>
              </a:rPr>
              <a:t>REST</a:t>
            </a:r>
            <a:r>
              <a:rPr lang="en-GB" sz="2000" spc="-85" dirty="0">
                <a:effectLst/>
                <a:ea typeface="Times New Roman" pitchFamily="18" charset="0"/>
              </a:rPr>
              <a:t> </a:t>
            </a:r>
            <a:r>
              <a:rPr lang="en-GB" sz="2000" dirty="0">
                <a:effectLst/>
                <a:ea typeface="Times New Roman" pitchFamily="18" charset="0"/>
              </a:rPr>
              <a:t>API HTTP interface.</a:t>
            </a:r>
          </a:p>
          <a:p>
            <a:pPr lvl="1">
              <a:lnSpc>
                <a:spcPct val="107000"/>
              </a:lnSpc>
              <a:spcBef>
                <a:spcPts val="0"/>
              </a:spcBef>
              <a:spcAft>
                <a:spcPts val="800"/>
              </a:spcAft>
            </a:pPr>
            <a:r>
              <a:rPr lang="en-GB" sz="2000" dirty="0">
                <a:effectLst/>
                <a:ea typeface="Times New Roman" pitchFamily="18" charset="0"/>
                <a:cs typeface="Times New Roman" pitchFamily="18" charset="0"/>
              </a:rPr>
              <a:t>It uses schema-free JSON </a:t>
            </a:r>
            <a:r>
              <a:rPr lang="en-GB" sz="2000" spc="-10" dirty="0">
                <a:effectLst/>
                <a:ea typeface="Times New Roman" pitchFamily="18" charset="0"/>
                <a:cs typeface="Times New Roman" pitchFamily="18" charset="0"/>
              </a:rPr>
              <a:t>document</a:t>
            </a:r>
            <a:endParaRPr lang="en-US" sz="2000" dirty="0">
              <a:effectLst/>
              <a:ea typeface="Times New Roman" pitchFamily="18" charset="0"/>
              <a:cs typeface="Times New Roman" pitchFamily="18" charset="0"/>
            </a:endParaRPr>
          </a:p>
          <a:p>
            <a:pPr lvl="1">
              <a:lnSpc>
                <a:spcPct val="107000"/>
              </a:lnSpc>
              <a:spcBef>
                <a:spcPts val="0"/>
              </a:spcBef>
              <a:spcAft>
                <a:spcPts val="800"/>
              </a:spcAft>
            </a:pPr>
            <a:r>
              <a:rPr lang="en-US" sz="2000" dirty="0">
                <a:effectLst/>
                <a:ea typeface="Calibri" panose="020F0502020204030204" pitchFamily="34" charset="0"/>
                <a:cs typeface="Calibri" panose="020F0502020204030204" pitchFamily="34" charset="0"/>
              </a:rPr>
              <a:t>It can </a:t>
            </a:r>
            <a:r>
              <a:rPr lang="en-GB" sz="2000" dirty="0">
                <a:effectLst/>
                <a:ea typeface="Times New Roman" pitchFamily="18" charset="0"/>
              </a:rPr>
              <a:t>process large data in </a:t>
            </a:r>
            <a:r>
              <a:rPr lang="en-GB" sz="2000" spc="-10" dirty="0">
                <a:effectLst/>
                <a:ea typeface="Times New Roman" pitchFamily="18" charset="0"/>
              </a:rPr>
              <a:t>parallel</a:t>
            </a:r>
          </a:p>
          <a:p>
            <a:pPr lvl="1">
              <a:lnSpc>
                <a:spcPct val="107000"/>
              </a:lnSpc>
              <a:spcBef>
                <a:spcPts val="0"/>
              </a:spcBef>
              <a:spcAft>
                <a:spcPts val="800"/>
              </a:spcAft>
            </a:pPr>
            <a:r>
              <a:rPr lang="en-GB" sz="2000" spc="-10" dirty="0">
                <a:effectLst/>
                <a:ea typeface="Calibri" panose="020F0502020204030204" pitchFamily="34" charset="0"/>
                <a:cs typeface="Calibri" panose="020F0502020204030204" pitchFamily="34" charset="0"/>
              </a:rPr>
              <a:t>It supports many programming languages.</a:t>
            </a:r>
          </a:p>
          <a:p>
            <a:pPr lvl="1">
              <a:lnSpc>
                <a:spcPct val="107000"/>
              </a:lnSpc>
              <a:spcBef>
                <a:spcPts val="0"/>
              </a:spcBef>
              <a:spcAft>
                <a:spcPts val="800"/>
              </a:spcAft>
            </a:pPr>
            <a:r>
              <a:rPr lang="en-US" sz="2000" dirty="0">
                <a:effectLst/>
                <a:ea typeface="Calibri" panose="020F0502020204030204" pitchFamily="34" charset="0"/>
                <a:cs typeface="Calibri" panose="020F0502020204030204" pitchFamily="34" charset="0"/>
              </a:rPr>
              <a:t>It supports a tool called </a:t>
            </a:r>
            <a:r>
              <a:rPr lang="en-US" sz="2000" b="1" i="1" dirty="0">
                <a:effectLst/>
                <a:ea typeface="Calibri" panose="020F0502020204030204" pitchFamily="34" charset="0"/>
                <a:cs typeface="Calibri" panose="020F0502020204030204" pitchFamily="34" charset="0"/>
              </a:rPr>
              <a:t>Kibana</a:t>
            </a:r>
            <a:r>
              <a:rPr lang="en-US" sz="2000" i="1" dirty="0">
                <a:effectLst/>
                <a:ea typeface="Calibri" panose="020F0502020204030204" pitchFamily="34" charset="0"/>
                <a:cs typeface="Calibri" panose="020F0502020204030204" pitchFamily="34" charset="0"/>
              </a:rPr>
              <a:t> </a:t>
            </a:r>
            <a:r>
              <a:rPr lang="en-US" sz="2000" dirty="0">
                <a:effectLst/>
                <a:ea typeface="Calibri" panose="020F0502020204030204" pitchFamily="34" charset="0"/>
                <a:cs typeface="Calibri" panose="020F0502020204030204" pitchFamily="34" charset="0"/>
              </a:rPr>
              <a:t>that allows us to manage and visualize data inside the elastic search’s cluster.</a:t>
            </a:r>
          </a:p>
          <a:p>
            <a:pPr lvl="1">
              <a:lnSpc>
                <a:spcPct val="107000"/>
              </a:lnSpc>
              <a:spcBef>
                <a:spcPts val="0"/>
              </a:spcBef>
              <a:spcAft>
                <a:spcPts val="800"/>
              </a:spcAft>
            </a:pPr>
            <a:r>
              <a:rPr lang="en-US" sz="2000" dirty="0">
                <a:effectLst/>
                <a:ea typeface="Calibri" panose="020F0502020204030204" pitchFamily="34" charset="0"/>
                <a:cs typeface="Calibri" panose="020F0502020204030204" pitchFamily="34" charset="0"/>
              </a:rPr>
              <a:t>It is scalable, we can easily add nodes to the cluster to increase capacity.</a:t>
            </a:r>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15FBB-4335-0C11-75A5-FEE0D5B1122B}"/>
              </a:ext>
            </a:extLst>
          </p:cNvPr>
          <p:cNvSpPr>
            <a:spLocks noGrp="1"/>
          </p:cNvSpPr>
          <p:nvPr>
            <p:ph type="title"/>
          </p:nvPr>
        </p:nvSpPr>
        <p:spPr>
          <a:xfrm>
            <a:off x="2545182" y="0"/>
            <a:ext cx="7392612" cy="658991"/>
          </a:xfrm>
        </p:spPr>
        <p:txBody>
          <a:bodyPr/>
          <a:lstStyle/>
          <a:p>
            <a:r>
              <a:rPr lang="en-US" dirty="0"/>
              <a:t>Transnationality Of Log Messages</a:t>
            </a:r>
          </a:p>
        </p:txBody>
      </p:sp>
      <p:sp>
        <p:nvSpPr>
          <p:cNvPr id="3" name="Content Placeholder 2">
            <a:extLst>
              <a:ext uri="{FF2B5EF4-FFF2-40B4-BE49-F238E27FC236}">
                <a16:creationId xmlns:a16="http://schemas.microsoft.com/office/drawing/2014/main" id="{CE0B11F3-4862-9C6C-7EF5-4FCDF80A2D45}"/>
              </a:ext>
            </a:extLst>
          </p:cNvPr>
          <p:cNvSpPr>
            <a:spLocks noGrp="1"/>
          </p:cNvSpPr>
          <p:nvPr>
            <p:ph idx="1"/>
          </p:nvPr>
        </p:nvSpPr>
        <p:spPr/>
        <p:txBody>
          <a:bodyPr/>
          <a:lstStyle/>
          <a:p>
            <a:pPr marL="0" marR="0">
              <a:lnSpc>
                <a:spcPct val="107000"/>
              </a:lnSpc>
              <a:spcBef>
                <a:spcPts val="0"/>
              </a:spcBef>
              <a:spcAft>
                <a:spcPts val="800"/>
              </a:spcAft>
            </a:pPr>
            <a:r>
              <a:rPr lang="en-US" sz="2400" dirty="0"/>
              <a:t>Also, Elastic Search supports using the multi-fields feature. It is often useful to index the same field in different ways for different purposes. </a:t>
            </a:r>
          </a:p>
          <a:p>
            <a:pPr marL="0" marR="0">
              <a:lnSpc>
                <a:spcPct val="107000"/>
              </a:lnSpc>
              <a:spcBef>
                <a:spcPts val="0"/>
              </a:spcBef>
              <a:spcAft>
                <a:spcPts val="800"/>
              </a:spcAft>
            </a:pPr>
            <a:r>
              <a:rPr lang="en-US" sz="2400" dirty="0"/>
              <a:t>For instance, a string field could be mapped as a text field for full-text search, and as a keyword field for sorting or aggregations. </a:t>
            </a:r>
          </a:p>
          <a:p>
            <a:pPr marL="0" marR="0">
              <a:lnSpc>
                <a:spcPct val="107000"/>
              </a:lnSpc>
              <a:spcBef>
                <a:spcPts val="0"/>
              </a:spcBef>
              <a:spcAft>
                <a:spcPts val="800"/>
              </a:spcAft>
            </a:pPr>
            <a:r>
              <a:rPr lang="en-US" sz="2400" dirty="0"/>
              <a:t>Another use case of multi-fields is to analyze the same field in different ways for better relevance. </a:t>
            </a:r>
          </a:p>
          <a:p>
            <a:pPr marL="0" marR="0">
              <a:lnSpc>
                <a:spcPct val="107000"/>
              </a:lnSpc>
              <a:spcBef>
                <a:spcPts val="0"/>
              </a:spcBef>
              <a:spcAft>
                <a:spcPts val="800"/>
              </a:spcAft>
            </a:pPr>
            <a:r>
              <a:rPr lang="en-US" sz="2400" dirty="0"/>
              <a:t>For instance we could index a field with the </a:t>
            </a:r>
            <a:r>
              <a:rPr lang="en-US" sz="2400" dirty="0">
                <a:hlinkClick r:id="rId2" tooltip="Standard analyzer">
                  <a:extLst>
                    <a:ext uri="{A12FA001-AC4F-418D-AE19-62706E023703}">
                      <ahyp:hlinkClr xmlns:ahyp="http://schemas.microsoft.com/office/drawing/2018/hyperlinkcolor" val="tx"/>
                    </a:ext>
                  </a:extLst>
                </a:hlinkClick>
              </a:rPr>
              <a:t>standard analyzer</a:t>
            </a:r>
            <a:r>
              <a:rPr lang="en-US" sz="2400" dirty="0"/>
              <a:t> which breaks text up into words, and again with the English which stems words into their root form. This could be useful to us if we want to analyze the </a:t>
            </a:r>
            <a:r>
              <a:rPr lang="en-US" sz="2400" dirty="0" err="1"/>
              <a:t>md_msg_data</a:t>
            </a:r>
            <a:r>
              <a:rPr lang="en-US" sz="2400" dirty="0"/>
              <a:t> field in different ways for example.</a:t>
            </a:r>
          </a:p>
          <a:p>
            <a:pPr marL="0" marR="0">
              <a:lnSpc>
                <a:spcPct val="107000"/>
              </a:lnSpc>
              <a:spcBef>
                <a:spcPts val="0"/>
              </a:spcBef>
              <a:spcAft>
                <a:spcPts val="800"/>
              </a:spcAft>
            </a:pPr>
            <a:r>
              <a:rPr lang="en-US" sz="2400" dirty="0"/>
              <a:t>For more info, check </a:t>
            </a:r>
            <a:r>
              <a:rPr lang="en-US" sz="16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Elastic Search - Multi Fields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endParaRPr lang="en-US" sz="2400" dirty="0"/>
          </a:p>
        </p:txBody>
      </p:sp>
    </p:spTree>
    <p:extLst>
      <p:ext uri="{BB962C8B-B14F-4D97-AF65-F5344CB8AC3E}">
        <p14:creationId xmlns:p14="http://schemas.microsoft.com/office/powerpoint/2010/main" val="23100222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4CEC-A940-8B3E-B383-F88D6D32095C}"/>
              </a:ext>
            </a:extLst>
          </p:cNvPr>
          <p:cNvSpPr>
            <a:spLocks noGrp="1"/>
          </p:cNvSpPr>
          <p:nvPr>
            <p:ph type="title"/>
          </p:nvPr>
        </p:nvSpPr>
        <p:spPr>
          <a:xfrm>
            <a:off x="2563843" y="0"/>
            <a:ext cx="7392612" cy="658991"/>
          </a:xfrm>
        </p:spPr>
        <p:txBody>
          <a:bodyPr/>
          <a:lstStyle/>
          <a:p>
            <a:r>
              <a:rPr lang="en-US" dirty="0"/>
              <a:t>Fault Tolerance</a:t>
            </a:r>
          </a:p>
        </p:txBody>
      </p:sp>
      <p:sp>
        <p:nvSpPr>
          <p:cNvPr id="3" name="Content Placeholder 2">
            <a:extLst>
              <a:ext uri="{FF2B5EF4-FFF2-40B4-BE49-F238E27FC236}">
                <a16:creationId xmlns:a16="http://schemas.microsoft.com/office/drawing/2014/main" id="{247073F1-9D47-5462-7B19-EAAB60D862CA}"/>
              </a:ext>
            </a:extLst>
          </p:cNvPr>
          <p:cNvSpPr>
            <a:spLocks noGrp="1"/>
          </p:cNvSpPr>
          <p:nvPr>
            <p:ph idx="1"/>
          </p:nvPr>
        </p:nvSpPr>
        <p:spPr/>
        <p:txBody>
          <a:bodyPr/>
          <a:lstStyle/>
          <a:p>
            <a:pPr marL="0" marR="0">
              <a:lnSpc>
                <a:spcPct val="107000"/>
              </a:lnSpc>
              <a:spcBef>
                <a:spcPts val="0"/>
              </a:spcBef>
              <a:spcAft>
                <a:spcPts val="800"/>
              </a:spcAft>
            </a:pPr>
            <a:r>
              <a:rPr lang="en-US" dirty="0"/>
              <a:t>Elastic Search</a:t>
            </a:r>
          </a:p>
          <a:p>
            <a:pPr marL="400050" lvl="1">
              <a:lnSpc>
                <a:spcPct val="107000"/>
              </a:lnSpc>
              <a:spcBef>
                <a:spcPts val="0"/>
              </a:spcBef>
              <a:spcAft>
                <a:spcPts val="800"/>
              </a:spcAft>
            </a:pPr>
            <a:r>
              <a:rPr lang="en-US" dirty="0"/>
              <a:t>Primary Shards can be replicated so that in case it fails, one of the replicas will be in its place. (enabled by default in Elastic Search)</a:t>
            </a:r>
          </a:p>
          <a:p>
            <a:pPr marL="400050" lvl="1">
              <a:lnSpc>
                <a:spcPct val="107000"/>
              </a:lnSpc>
              <a:spcBef>
                <a:spcPts val="0"/>
              </a:spcBef>
              <a:spcAft>
                <a:spcPts val="800"/>
              </a:spcAft>
            </a:pPr>
            <a:r>
              <a:rPr lang="en-US" dirty="0"/>
              <a:t>As nodes join or leave a cluster, the cluster automatically reorganizes itself to evenly distribute the data across the available nodes.</a:t>
            </a:r>
          </a:p>
          <a:p>
            <a:pPr marL="400050" lvl="1">
              <a:lnSpc>
                <a:spcPct val="107000"/>
              </a:lnSpc>
              <a:spcBef>
                <a:spcPts val="0"/>
              </a:spcBef>
              <a:spcAft>
                <a:spcPts val="800"/>
              </a:spcAft>
            </a:pPr>
            <a:r>
              <a:rPr lang="en-US" dirty="0"/>
              <a:t>You add nodes to a cluster to increase its capacity and reliability.</a:t>
            </a:r>
          </a:p>
          <a:p>
            <a:pPr marL="400050" lvl="1">
              <a:lnSpc>
                <a:spcPct val="107000"/>
              </a:lnSpc>
              <a:spcBef>
                <a:spcPts val="0"/>
              </a:spcBef>
              <a:spcAft>
                <a:spcPts val="800"/>
              </a:spcAft>
            </a:pPr>
            <a:r>
              <a:rPr lang="en-US" dirty="0"/>
              <a:t>We can spread the nodes into multiple availability zones so that if one zone is unavailable, we can still find the data in another zone.</a:t>
            </a:r>
          </a:p>
          <a:p>
            <a:endParaRPr lang="en-US" dirty="0"/>
          </a:p>
        </p:txBody>
      </p:sp>
    </p:spTree>
    <p:extLst>
      <p:ext uri="{BB962C8B-B14F-4D97-AF65-F5344CB8AC3E}">
        <p14:creationId xmlns:p14="http://schemas.microsoft.com/office/powerpoint/2010/main" val="42159548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4CEC-A940-8B3E-B383-F88D6D32095C}"/>
              </a:ext>
            </a:extLst>
          </p:cNvPr>
          <p:cNvSpPr>
            <a:spLocks noGrp="1"/>
          </p:cNvSpPr>
          <p:nvPr>
            <p:ph type="title"/>
          </p:nvPr>
        </p:nvSpPr>
        <p:spPr>
          <a:xfrm>
            <a:off x="2563843" y="0"/>
            <a:ext cx="7392612" cy="658991"/>
          </a:xfrm>
        </p:spPr>
        <p:txBody>
          <a:bodyPr/>
          <a:lstStyle/>
          <a:p>
            <a:r>
              <a:rPr lang="en-US" dirty="0"/>
              <a:t>Fault Tolerance</a:t>
            </a:r>
          </a:p>
        </p:txBody>
      </p:sp>
      <p:sp>
        <p:nvSpPr>
          <p:cNvPr id="3" name="Content Placeholder 2">
            <a:extLst>
              <a:ext uri="{FF2B5EF4-FFF2-40B4-BE49-F238E27FC236}">
                <a16:creationId xmlns:a16="http://schemas.microsoft.com/office/drawing/2014/main" id="{247073F1-9D47-5462-7B19-EAAB60D862CA}"/>
              </a:ext>
            </a:extLst>
          </p:cNvPr>
          <p:cNvSpPr>
            <a:spLocks noGrp="1"/>
          </p:cNvSpPr>
          <p:nvPr>
            <p:ph idx="1"/>
          </p:nvPr>
        </p:nvSpPr>
        <p:spPr/>
        <p:txBody>
          <a:bodyPr/>
          <a:lstStyle/>
          <a:p>
            <a:pPr marL="0" marR="0">
              <a:lnSpc>
                <a:spcPct val="107000"/>
              </a:lnSpc>
              <a:spcBef>
                <a:spcPts val="0"/>
              </a:spcBef>
              <a:spcAft>
                <a:spcPts val="800"/>
              </a:spcAft>
            </a:pPr>
            <a:r>
              <a:rPr lang="en-US" dirty="0"/>
              <a:t>Kafka</a:t>
            </a:r>
          </a:p>
          <a:p>
            <a:pPr marL="400050" lvl="1">
              <a:lnSpc>
                <a:spcPct val="107000"/>
              </a:lnSpc>
              <a:spcBef>
                <a:spcPts val="0"/>
              </a:spcBef>
              <a:spcAft>
                <a:spcPts val="800"/>
              </a:spcAft>
            </a:pPr>
            <a:r>
              <a:rPr lang="en-US" dirty="0"/>
              <a:t>Broker</a:t>
            </a:r>
          </a:p>
          <a:p>
            <a:pPr marL="800100" lvl="2">
              <a:lnSpc>
                <a:spcPct val="107000"/>
              </a:lnSpc>
              <a:spcBef>
                <a:spcPts val="0"/>
              </a:spcBef>
              <a:spcAft>
                <a:spcPts val="800"/>
              </a:spcAft>
            </a:pPr>
            <a:r>
              <a:rPr lang="en-US" sz="1600" dirty="0"/>
              <a:t>We could have multiple brokers, and fault tolerance is done by copying the partition data to other brokers which are known as replicas. </a:t>
            </a:r>
          </a:p>
          <a:p>
            <a:pPr marL="800100" lvl="2">
              <a:lnSpc>
                <a:spcPct val="107000"/>
              </a:lnSpc>
              <a:spcBef>
                <a:spcPts val="0"/>
              </a:spcBef>
              <a:spcAft>
                <a:spcPts val="800"/>
              </a:spcAft>
            </a:pPr>
            <a:r>
              <a:rPr lang="en-US" sz="1600" dirty="0"/>
              <a:t>There is a configuration that specifies how many copies of the partition you need. It’s called a </a:t>
            </a:r>
            <a:r>
              <a:rPr lang="en-US" sz="1600" dirty="0">
                <a:hlinkClick r:id="rId2">
                  <a:extLst>
                    <a:ext uri="{A12FA001-AC4F-418D-AE19-62706E023703}">
                      <ahyp:hlinkClr xmlns:ahyp="http://schemas.microsoft.com/office/drawing/2018/hyperlinkcolor" val="tx"/>
                    </a:ext>
                  </a:extLst>
                </a:hlinkClick>
              </a:rPr>
              <a:t>replication factor.</a:t>
            </a:r>
            <a:endParaRPr lang="en-US" sz="1600" dirty="0"/>
          </a:p>
          <a:p>
            <a:pPr marL="800100" lvl="2">
              <a:lnSpc>
                <a:spcPct val="107000"/>
              </a:lnSpc>
              <a:spcBef>
                <a:spcPts val="0"/>
              </a:spcBef>
              <a:spcAft>
                <a:spcPts val="800"/>
              </a:spcAft>
            </a:pPr>
            <a:r>
              <a:rPr lang="en-US" sz="1600" dirty="0"/>
              <a:t>Each broker will hold one or more partitions. And each of these partitions can either be a replica or leader for the topic. </a:t>
            </a:r>
          </a:p>
          <a:p>
            <a:pPr marL="800100" lvl="2">
              <a:lnSpc>
                <a:spcPct val="107000"/>
              </a:lnSpc>
              <a:spcBef>
                <a:spcPts val="0"/>
              </a:spcBef>
              <a:spcAft>
                <a:spcPts val="800"/>
              </a:spcAft>
            </a:pPr>
            <a:r>
              <a:rPr lang="en-US" sz="1600" dirty="0"/>
              <a:t>All the writes and reads to a topic go through the leader and the leader coordinates to update replicas with new data.</a:t>
            </a:r>
          </a:p>
          <a:p>
            <a:pPr marL="800100" lvl="2">
              <a:lnSpc>
                <a:spcPct val="107000"/>
              </a:lnSpc>
              <a:spcBef>
                <a:spcPts val="0"/>
              </a:spcBef>
              <a:spcAft>
                <a:spcPts val="800"/>
              </a:spcAft>
            </a:pPr>
            <a:r>
              <a:rPr lang="en-US" sz="1600" dirty="0"/>
              <a:t>Kafka Zookeeper is the multi-cluster controller of Kafka Clusters. Kafka uses Zookeeper to do leadership election of Kafka Broker and Topic Partition pairs and to manage service discovery for Kafka Brokers that form the cluster. Zookeeper sends changes of the topology to Kafka, so each node in the cluster knows when a new broker joined, a Broker died, a topic was removed or a topic was added, etc. Zookeeper provides an in-sync view of Kafka Cluster configuration.</a:t>
            </a:r>
          </a:p>
          <a:p>
            <a:pPr marL="800100" lvl="2">
              <a:lnSpc>
                <a:spcPct val="107000"/>
              </a:lnSpc>
              <a:spcBef>
                <a:spcPts val="0"/>
              </a:spcBef>
              <a:spcAft>
                <a:spcPts val="800"/>
              </a:spcAft>
            </a:pPr>
            <a:endParaRPr lang="en-US" dirty="0"/>
          </a:p>
        </p:txBody>
      </p:sp>
    </p:spTree>
    <p:extLst>
      <p:ext uri="{BB962C8B-B14F-4D97-AF65-F5344CB8AC3E}">
        <p14:creationId xmlns:p14="http://schemas.microsoft.com/office/powerpoint/2010/main" val="9021791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BA30B-AE6A-2A50-052A-A20F32A21AE2}"/>
              </a:ext>
            </a:extLst>
          </p:cNvPr>
          <p:cNvSpPr>
            <a:spLocks noGrp="1"/>
          </p:cNvSpPr>
          <p:nvPr>
            <p:ph type="title"/>
          </p:nvPr>
        </p:nvSpPr>
        <p:spPr>
          <a:xfrm>
            <a:off x="2619828" y="0"/>
            <a:ext cx="7392612" cy="658991"/>
          </a:xfrm>
        </p:spPr>
        <p:txBody>
          <a:bodyPr/>
          <a:lstStyle/>
          <a:p>
            <a:r>
              <a:rPr lang="en-US" dirty="0"/>
              <a:t>Fault Tolerance</a:t>
            </a:r>
          </a:p>
        </p:txBody>
      </p:sp>
      <p:pic>
        <p:nvPicPr>
          <p:cNvPr id="4" name="Picture 3" descr="Diagram&#10;&#10;Description automatically generated">
            <a:extLst>
              <a:ext uri="{FF2B5EF4-FFF2-40B4-BE49-F238E27FC236}">
                <a16:creationId xmlns:a16="http://schemas.microsoft.com/office/drawing/2014/main" id="{226DB4F8-C048-A2D1-09D9-498E68FBF5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5840" y="2440258"/>
            <a:ext cx="5943600" cy="2499995"/>
          </a:xfrm>
          <a:prstGeom prst="rect">
            <a:avLst/>
          </a:prstGeom>
          <a:noFill/>
          <a:ln>
            <a:noFill/>
          </a:ln>
        </p:spPr>
      </p:pic>
      <p:pic>
        <p:nvPicPr>
          <p:cNvPr id="5" name="Picture 4" descr="Diagram&#10;&#10;Description automatically generated">
            <a:extLst>
              <a:ext uri="{FF2B5EF4-FFF2-40B4-BE49-F238E27FC236}">
                <a16:creationId xmlns:a16="http://schemas.microsoft.com/office/drawing/2014/main" id="{A67A92E9-65D1-1C79-E71A-EE9EAD4074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6095" y="1161369"/>
            <a:ext cx="4743450" cy="5057775"/>
          </a:xfrm>
          <a:prstGeom prst="rect">
            <a:avLst/>
          </a:prstGeom>
          <a:noFill/>
          <a:ln>
            <a:noFill/>
          </a:ln>
        </p:spPr>
      </p:pic>
    </p:spTree>
    <p:extLst>
      <p:ext uri="{BB962C8B-B14F-4D97-AF65-F5344CB8AC3E}">
        <p14:creationId xmlns:p14="http://schemas.microsoft.com/office/powerpoint/2010/main" val="25023678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4CEC-A940-8B3E-B383-F88D6D32095C}"/>
              </a:ext>
            </a:extLst>
          </p:cNvPr>
          <p:cNvSpPr>
            <a:spLocks noGrp="1"/>
          </p:cNvSpPr>
          <p:nvPr>
            <p:ph type="title"/>
          </p:nvPr>
        </p:nvSpPr>
        <p:spPr>
          <a:xfrm>
            <a:off x="2563843" y="0"/>
            <a:ext cx="7392612" cy="658991"/>
          </a:xfrm>
        </p:spPr>
        <p:txBody>
          <a:bodyPr/>
          <a:lstStyle/>
          <a:p>
            <a:r>
              <a:rPr lang="en-US" dirty="0"/>
              <a:t>Fault Tolerance</a:t>
            </a:r>
          </a:p>
        </p:txBody>
      </p:sp>
      <p:sp>
        <p:nvSpPr>
          <p:cNvPr id="3" name="Content Placeholder 2">
            <a:extLst>
              <a:ext uri="{FF2B5EF4-FFF2-40B4-BE49-F238E27FC236}">
                <a16:creationId xmlns:a16="http://schemas.microsoft.com/office/drawing/2014/main" id="{247073F1-9D47-5462-7B19-EAAB60D862CA}"/>
              </a:ext>
            </a:extLst>
          </p:cNvPr>
          <p:cNvSpPr>
            <a:spLocks noGrp="1"/>
          </p:cNvSpPr>
          <p:nvPr>
            <p:ph idx="1"/>
          </p:nvPr>
        </p:nvSpPr>
        <p:spPr>
          <a:xfrm>
            <a:off x="609600" y="937571"/>
            <a:ext cx="5875176" cy="5371813"/>
          </a:xfrm>
        </p:spPr>
        <p:txBody>
          <a:bodyPr/>
          <a:lstStyle/>
          <a:p>
            <a:pPr marL="0" marR="0">
              <a:lnSpc>
                <a:spcPct val="107000"/>
              </a:lnSpc>
              <a:spcBef>
                <a:spcPts val="0"/>
              </a:spcBef>
              <a:spcAft>
                <a:spcPts val="800"/>
              </a:spcAft>
            </a:pPr>
            <a:r>
              <a:rPr lang="en-US" dirty="0"/>
              <a:t>Kafka</a:t>
            </a:r>
          </a:p>
          <a:p>
            <a:pPr marL="400050" lvl="1">
              <a:lnSpc>
                <a:spcPct val="107000"/>
              </a:lnSpc>
              <a:spcBef>
                <a:spcPts val="0"/>
              </a:spcBef>
              <a:spcAft>
                <a:spcPts val="800"/>
              </a:spcAft>
            </a:pPr>
            <a:r>
              <a:rPr lang="en-US" dirty="0"/>
              <a:t>Producer</a:t>
            </a:r>
          </a:p>
          <a:p>
            <a:pPr marL="800100" lvl="2">
              <a:lnSpc>
                <a:spcPct val="107000"/>
              </a:lnSpc>
              <a:spcBef>
                <a:spcPts val="0"/>
              </a:spcBef>
              <a:spcAft>
                <a:spcPts val="800"/>
              </a:spcAft>
            </a:pPr>
            <a:r>
              <a:rPr lang="en-US" sz="1600" dirty="0"/>
              <a:t>Approach 1</a:t>
            </a:r>
          </a:p>
          <a:p>
            <a:pPr marL="1257300" lvl="3">
              <a:lnSpc>
                <a:spcPct val="107000"/>
              </a:lnSpc>
              <a:spcBef>
                <a:spcPts val="0"/>
              </a:spcBef>
              <a:spcAft>
                <a:spcPts val="800"/>
              </a:spcAft>
            </a:pPr>
            <a:r>
              <a:rPr lang="en-US" sz="1500" dirty="0"/>
              <a:t>Here in this approach when the brokers in the cluster fail to meets the producer configurations like acks and </a:t>
            </a:r>
            <a:r>
              <a:rPr lang="en-US" sz="1500" dirty="0" err="1"/>
              <a:t>min.insync.replicas</a:t>
            </a:r>
            <a:r>
              <a:rPr lang="en-US" sz="1500" dirty="0"/>
              <a:t> or other Kafka meta-data failures related to brokers, those events are produced to recovery or retry topic. With the help of a Kafka consumer in the same application, those are polled and sent to the producer for retying. </a:t>
            </a:r>
          </a:p>
          <a:p>
            <a:pPr marL="1257300" lvl="3">
              <a:lnSpc>
                <a:spcPct val="107000"/>
              </a:lnSpc>
              <a:spcBef>
                <a:spcPts val="0"/>
              </a:spcBef>
              <a:spcAft>
                <a:spcPts val="800"/>
              </a:spcAft>
            </a:pPr>
            <a:r>
              <a:rPr lang="en-US" sz="1500" dirty="0"/>
              <a:t>This approach is not recommended because the Kafka cluster itself can be unavailable then retry topic cannot be helpful.</a:t>
            </a:r>
          </a:p>
          <a:p>
            <a:pPr marL="1257300" lvl="3">
              <a:lnSpc>
                <a:spcPct val="107000"/>
              </a:lnSpc>
              <a:spcBef>
                <a:spcPts val="0"/>
              </a:spcBef>
              <a:spcAft>
                <a:spcPts val="800"/>
              </a:spcAft>
            </a:pPr>
            <a:endParaRPr lang="en-US" sz="1500" dirty="0"/>
          </a:p>
          <a:p>
            <a:pPr marL="800100" lvl="2">
              <a:lnSpc>
                <a:spcPct val="107000"/>
              </a:lnSpc>
              <a:spcBef>
                <a:spcPts val="0"/>
              </a:spcBef>
              <a:spcAft>
                <a:spcPts val="800"/>
              </a:spcAft>
            </a:pPr>
            <a:endParaRPr lang="en-US" dirty="0"/>
          </a:p>
        </p:txBody>
      </p:sp>
      <p:pic>
        <p:nvPicPr>
          <p:cNvPr id="4" name="Picture 3" descr="Diagram&#10;&#10;Description automatically generated">
            <a:extLst>
              <a:ext uri="{FF2B5EF4-FFF2-40B4-BE49-F238E27FC236}">
                <a16:creationId xmlns:a16="http://schemas.microsoft.com/office/drawing/2014/main" id="{24A30F08-11A9-EAB0-2690-4CB27258B1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819820"/>
            <a:ext cx="5943600" cy="3348990"/>
          </a:xfrm>
          <a:prstGeom prst="rect">
            <a:avLst/>
          </a:prstGeom>
          <a:noFill/>
          <a:ln>
            <a:noFill/>
          </a:ln>
        </p:spPr>
      </p:pic>
    </p:spTree>
    <p:extLst>
      <p:ext uri="{BB962C8B-B14F-4D97-AF65-F5344CB8AC3E}">
        <p14:creationId xmlns:p14="http://schemas.microsoft.com/office/powerpoint/2010/main" val="4232238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4CEC-A940-8B3E-B383-F88D6D32095C}"/>
              </a:ext>
            </a:extLst>
          </p:cNvPr>
          <p:cNvSpPr>
            <a:spLocks noGrp="1"/>
          </p:cNvSpPr>
          <p:nvPr>
            <p:ph type="title"/>
          </p:nvPr>
        </p:nvSpPr>
        <p:spPr>
          <a:xfrm>
            <a:off x="2563843" y="0"/>
            <a:ext cx="7392612" cy="658991"/>
          </a:xfrm>
        </p:spPr>
        <p:txBody>
          <a:bodyPr/>
          <a:lstStyle/>
          <a:p>
            <a:r>
              <a:rPr lang="en-US" dirty="0"/>
              <a:t>Fault Tolerance</a:t>
            </a:r>
          </a:p>
        </p:txBody>
      </p:sp>
      <p:sp>
        <p:nvSpPr>
          <p:cNvPr id="3" name="Content Placeholder 2">
            <a:extLst>
              <a:ext uri="{FF2B5EF4-FFF2-40B4-BE49-F238E27FC236}">
                <a16:creationId xmlns:a16="http://schemas.microsoft.com/office/drawing/2014/main" id="{247073F1-9D47-5462-7B19-EAAB60D862CA}"/>
              </a:ext>
            </a:extLst>
          </p:cNvPr>
          <p:cNvSpPr>
            <a:spLocks noGrp="1"/>
          </p:cNvSpPr>
          <p:nvPr>
            <p:ph idx="1"/>
          </p:nvPr>
        </p:nvSpPr>
        <p:spPr>
          <a:xfrm>
            <a:off x="609600" y="937571"/>
            <a:ext cx="5875176" cy="5371813"/>
          </a:xfrm>
        </p:spPr>
        <p:txBody>
          <a:bodyPr/>
          <a:lstStyle/>
          <a:p>
            <a:pPr marL="0" marR="0">
              <a:lnSpc>
                <a:spcPct val="107000"/>
              </a:lnSpc>
              <a:spcBef>
                <a:spcPts val="0"/>
              </a:spcBef>
              <a:spcAft>
                <a:spcPts val="800"/>
              </a:spcAft>
            </a:pPr>
            <a:r>
              <a:rPr lang="en-US" dirty="0"/>
              <a:t>Kafka</a:t>
            </a:r>
          </a:p>
          <a:p>
            <a:pPr marL="400050" lvl="1">
              <a:lnSpc>
                <a:spcPct val="107000"/>
              </a:lnSpc>
              <a:spcBef>
                <a:spcPts val="0"/>
              </a:spcBef>
              <a:spcAft>
                <a:spcPts val="800"/>
              </a:spcAft>
            </a:pPr>
            <a:r>
              <a:rPr lang="en-US" dirty="0"/>
              <a:t>Producer</a:t>
            </a:r>
          </a:p>
          <a:p>
            <a:pPr marL="800100" lvl="2">
              <a:lnSpc>
                <a:spcPct val="107000"/>
              </a:lnSpc>
              <a:spcBef>
                <a:spcPts val="0"/>
              </a:spcBef>
              <a:spcAft>
                <a:spcPts val="800"/>
              </a:spcAft>
            </a:pPr>
            <a:r>
              <a:rPr lang="en-US" sz="1600" dirty="0"/>
              <a:t>Approach 2</a:t>
            </a:r>
          </a:p>
          <a:p>
            <a:pPr marL="1257300" lvl="3">
              <a:lnSpc>
                <a:spcPct val="107000"/>
              </a:lnSpc>
              <a:spcBef>
                <a:spcPts val="0"/>
              </a:spcBef>
              <a:spcAft>
                <a:spcPts val="800"/>
              </a:spcAft>
            </a:pPr>
            <a:r>
              <a:rPr lang="en-US" sz="1500" dirty="0"/>
              <a:t>In this approach, the retry-able events are saved to a database, with the help of a scheduler process the event records are pulled from the database and passed to the producer for retrying. </a:t>
            </a:r>
          </a:p>
          <a:p>
            <a:pPr marL="1257300" lvl="3">
              <a:lnSpc>
                <a:spcPct val="107000"/>
              </a:lnSpc>
              <a:spcBef>
                <a:spcPts val="0"/>
              </a:spcBef>
              <a:spcAft>
                <a:spcPts val="800"/>
              </a:spcAft>
            </a:pPr>
            <a:r>
              <a:rPr lang="en-US" sz="1500" dirty="0"/>
              <a:t>This is more reliable than the first approach in case of cluster unavailability.</a:t>
            </a:r>
          </a:p>
          <a:p>
            <a:pPr marL="571500" marR="0" lvl="2" indent="0">
              <a:lnSpc>
                <a:spcPct val="107000"/>
              </a:lnSpc>
              <a:spcBef>
                <a:spcPts val="0"/>
              </a:spcBef>
              <a:spcAft>
                <a:spcPts val="800"/>
              </a:spcAft>
              <a:buNone/>
            </a:pPr>
            <a:r>
              <a:rPr lang="en-US" sz="1600" dirty="0"/>
              <a:t> </a:t>
            </a:r>
          </a:p>
          <a:p>
            <a:pPr marL="571500" marR="0" lvl="2" indent="0">
              <a:lnSpc>
                <a:spcPct val="107000"/>
              </a:lnSpc>
              <a:spcBef>
                <a:spcPts val="0"/>
              </a:spcBef>
              <a:spcAft>
                <a:spcPts val="800"/>
              </a:spcAft>
              <a:buNone/>
            </a:pPr>
            <a:endParaRPr lang="en-US" sz="1600" dirty="0"/>
          </a:p>
          <a:p>
            <a:pPr marL="800100" marR="0" lvl="2">
              <a:lnSpc>
                <a:spcPct val="107000"/>
              </a:lnSpc>
              <a:spcBef>
                <a:spcPts val="0"/>
              </a:spcBef>
              <a:spcAft>
                <a:spcPts val="800"/>
              </a:spcAft>
            </a:pPr>
            <a:endParaRPr lang="en-US" sz="1600" dirty="0"/>
          </a:p>
          <a:p>
            <a:pPr marL="800100" marR="0" lvl="2">
              <a:lnSpc>
                <a:spcPct val="107000"/>
              </a:lnSpc>
              <a:spcBef>
                <a:spcPts val="0"/>
              </a:spcBef>
              <a:spcAft>
                <a:spcPts val="800"/>
              </a:spcAft>
            </a:pPr>
            <a:endParaRPr lang="en-US" sz="1600" dirty="0"/>
          </a:p>
          <a:p>
            <a:pPr marL="800100" marR="0" lvl="2">
              <a:lnSpc>
                <a:spcPct val="107000"/>
              </a:lnSpc>
              <a:spcBef>
                <a:spcPts val="0"/>
              </a:spcBef>
              <a:spcAft>
                <a:spcPts val="800"/>
              </a:spcAft>
            </a:pPr>
            <a:r>
              <a:rPr lang="en-US" sz="1600" dirty="0"/>
              <a:t>For reference check: </a:t>
            </a:r>
            <a:r>
              <a:rPr lang="en-US" sz="16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Kafka Producer Error Handling and Recovery</a:t>
            </a:r>
            <a:endParaRPr lang="en-US" sz="1600" u="sng" dirty="0">
              <a:solidFill>
                <a:srgbClr val="0563C1"/>
              </a:solidFill>
              <a:effectLst/>
              <a:latin typeface="Calibri" panose="020F0502020204030204" pitchFamily="34" charset="0"/>
              <a:ea typeface="Calibri" panose="020F0502020204030204" pitchFamily="34" charset="0"/>
              <a:cs typeface="Arial" panose="020B0604020202020204" pitchFamily="34" charset="0"/>
            </a:endParaRPr>
          </a:p>
          <a:p>
            <a:pPr marL="571500" lvl="2" indent="0">
              <a:lnSpc>
                <a:spcPct val="107000"/>
              </a:lnSpc>
              <a:spcBef>
                <a:spcPts val="0"/>
              </a:spcBef>
              <a:spcAft>
                <a:spcPts val="800"/>
              </a:spcAft>
              <a:buNone/>
            </a:pPr>
            <a:endParaRPr lang="en-US" sz="1600" dirty="0"/>
          </a:p>
          <a:p>
            <a:pPr marL="1257300" lvl="3">
              <a:lnSpc>
                <a:spcPct val="107000"/>
              </a:lnSpc>
              <a:spcBef>
                <a:spcPts val="0"/>
              </a:spcBef>
              <a:spcAft>
                <a:spcPts val="800"/>
              </a:spcAft>
            </a:pPr>
            <a:endParaRPr lang="en-US" sz="1500" dirty="0"/>
          </a:p>
          <a:p>
            <a:pPr marL="800100" lvl="2">
              <a:lnSpc>
                <a:spcPct val="107000"/>
              </a:lnSpc>
              <a:spcBef>
                <a:spcPts val="0"/>
              </a:spcBef>
              <a:spcAft>
                <a:spcPts val="800"/>
              </a:spcAft>
            </a:pPr>
            <a:endParaRPr lang="en-US" dirty="0"/>
          </a:p>
        </p:txBody>
      </p:sp>
      <p:pic>
        <p:nvPicPr>
          <p:cNvPr id="5" name="Picture 4" descr="Diagram&#10;&#10;Description automatically generated">
            <a:extLst>
              <a:ext uri="{FF2B5EF4-FFF2-40B4-BE49-F238E27FC236}">
                <a16:creationId xmlns:a16="http://schemas.microsoft.com/office/drawing/2014/main" id="{95BC42A9-0BF1-0CE6-BC3F-595C0359DE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8710" y="1929295"/>
            <a:ext cx="5281126" cy="2999409"/>
          </a:xfrm>
          <a:prstGeom prst="rect">
            <a:avLst/>
          </a:prstGeom>
          <a:noFill/>
          <a:ln>
            <a:noFill/>
          </a:ln>
        </p:spPr>
      </p:pic>
    </p:spTree>
    <p:extLst>
      <p:ext uri="{BB962C8B-B14F-4D97-AF65-F5344CB8AC3E}">
        <p14:creationId xmlns:p14="http://schemas.microsoft.com/office/powerpoint/2010/main" val="35993584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4CEC-A940-8B3E-B383-F88D6D32095C}"/>
              </a:ext>
            </a:extLst>
          </p:cNvPr>
          <p:cNvSpPr>
            <a:spLocks noGrp="1"/>
          </p:cNvSpPr>
          <p:nvPr>
            <p:ph type="title"/>
          </p:nvPr>
        </p:nvSpPr>
        <p:spPr>
          <a:xfrm>
            <a:off x="2563843" y="0"/>
            <a:ext cx="7392612" cy="658991"/>
          </a:xfrm>
        </p:spPr>
        <p:txBody>
          <a:bodyPr/>
          <a:lstStyle/>
          <a:p>
            <a:r>
              <a:rPr lang="en-US" dirty="0"/>
              <a:t>Fault Tolerance</a:t>
            </a:r>
          </a:p>
        </p:txBody>
      </p:sp>
      <p:sp>
        <p:nvSpPr>
          <p:cNvPr id="3" name="Content Placeholder 2">
            <a:extLst>
              <a:ext uri="{FF2B5EF4-FFF2-40B4-BE49-F238E27FC236}">
                <a16:creationId xmlns:a16="http://schemas.microsoft.com/office/drawing/2014/main" id="{247073F1-9D47-5462-7B19-EAAB60D862CA}"/>
              </a:ext>
            </a:extLst>
          </p:cNvPr>
          <p:cNvSpPr>
            <a:spLocks noGrp="1"/>
          </p:cNvSpPr>
          <p:nvPr>
            <p:ph idx="1"/>
          </p:nvPr>
        </p:nvSpPr>
        <p:spPr>
          <a:xfrm>
            <a:off x="609600" y="937571"/>
            <a:ext cx="5875176" cy="5371813"/>
          </a:xfrm>
        </p:spPr>
        <p:txBody>
          <a:bodyPr/>
          <a:lstStyle/>
          <a:p>
            <a:pPr marL="0" marR="0">
              <a:lnSpc>
                <a:spcPct val="107000"/>
              </a:lnSpc>
              <a:spcBef>
                <a:spcPts val="0"/>
              </a:spcBef>
              <a:spcAft>
                <a:spcPts val="800"/>
              </a:spcAft>
            </a:pPr>
            <a:r>
              <a:rPr lang="en-US" dirty="0"/>
              <a:t>Kafka</a:t>
            </a:r>
          </a:p>
          <a:p>
            <a:pPr marL="400050" lvl="1">
              <a:lnSpc>
                <a:spcPct val="107000"/>
              </a:lnSpc>
              <a:spcBef>
                <a:spcPts val="0"/>
              </a:spcBef>
              <a:spcAft>
                <a:spcPts val="800"/>
              </a:spcAft>
            </a:pPr>
            <a:r>
              <a:rPr lang="en-US" dirty="0"/>
              <a:t>Consumer</a:t>
            </a:r>
          </a:p>
          <a:p>
            <a:pPr marL="571500" lvl="2" indent="0">
              <a:lnSpc>
                <a:spcPct val="107000"/>
              </a:lnSpc>
              <a:spcBef>
                <a:spcPts val="0"/>
              </a:spcBef>
              <a:spcAft>
                <a:spcPts val="800"/>
              </a:spcAft>
              <a:buNone/>
            </a:pPr>
            <a:endParaRPr lang="en-US" sz="1600" dirty="0"/>
          </a:p>
          <a:p>
            <a:pPr marL="1257300" lvl="3">
              <a:lnSpc>
                <a:spcPct val="107000"/>
              </a:lnSpc>
              <a:spcBef>
                <a:spcPts val="0"/>
              </a:spcBef>
              <a:spcAft>
                <a:spcPts val="800"/>
              </a:spcAft>
            </a:pPr>
            <a:endParaRPr lang="en-US" sz="1500" dirty="0"/>
          </a:p>
          <a:p>
            <a:pPr marL="800100" lvl="2">
              <a:lnSpc>
                <a:spcPct val="107000"/>
              </a:lnSpc>
              <a:spcBef>
                <a:spcPts val="0"/>
              </a:spcBef>
              <a:spcAft>
                <a:spcPts val="800"/>
              </a:spcAft>
            </a:pPr>
            <a:endParaRPr lang="en-US" dirty="0"/>
          </a:p>
        </p:txBody>
      </p:sp>
      <p:pic>
        <p:nvPicPr>
          <p:cNvPr id="4" name="Picture 3" descr="Image for post">
            <a:extLst>
              <a:ext uri="{FF2B5EF4-FFF2-40B4-BE49-F238E27FC236}">
                <a16:creationId xmlns:a16="http://schemas.microsoft.com/office/drawing/2014/main" id="{09E60025-CB1B-8C3C-62DF-CF7E94D888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371" y="1943924"/>
            <a:ext cx="5943600" cy="4261485"/>
          </a:xfrm>
          <a:prstGeom prst="rect">
            <a:avLst/>
          </a:prstGeom>
          <a:noFill/>
          <a:ln>
            <a:noFill/>
          </a:ln>
        </p:spPr>
      </p:pic>
      <p:pic>
        <p:nvPicPr>
          <p:cNvPr id="4098" name="Picture 2" descr="Kafka non-blocking retires">
            <a:extLst>
              <a:ext uri="{FF2B5EF4-FFF2-40B4-BE49-F238E27FC236}">
                <a16:creationId xmlns:a16="http://schemas.microsoft.com/office/drawing/2014/main" id="{05850083-CB01-D11C-302B-CE5CF1717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4776" y="2445567"/>
            <a:ext cx="5322251" cy="3258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8275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4CEC-A940-8B3E-B383-F88D6D32095C}"/>
              </a:ext>
            </a:extLst>
          </p:cNvPr>
          <p:cNvSpPr>
            <a:spLocks noGrp="1"/>
          </p:cNvSpPr>
          <p:nvPr>
            <p:ph type="title"/>
          </p:nvPr>
        </p:nvSpPr>
        <p:spPr>
          <a:xfrm>
            <a:off x="2563843" y="0"/>
            <a:ext cx="7392612" cy="658991"/>
          </a:xfrm>
        </p:spPr>
        <p:txBody>
          <a:bodyPr/>
          <a:lstStyle/>
          <a:p>
            <a:r>
              <a:rPr lang="en-US" dirty="0"/>
              <a:t>Fault Tolerance</a:t>
            </a:r>
          </a:p>
        </p:txBody>
      </p:sp>
      <p:sp>
        <p:nvSpPr>
          <p:cNvPr id="3" name="Content Placeholder 2">
            <a:extLst>
              <a:ext uri="{FF2B5EF4-FFF2-40B4-BE49-F238E27FC236}">
                <a16:creationId xmlns:a16="http://schemas.microsoft.com/office/drawing/2014/main" id="{247073F1-9D47-5462-7B19-EAAB60D862CA}"/>
              </a:ext>
            </a:extLst>
          </p:cNvPr>
          <p:cNvSpPr>
            <a:spLocks noGrp="1"/>
          </p:cNvSpPr>
          <p:nvPr>
            <p:ph idx="1"/>
          </p:nvPr>
        </p:nvSpPr>
        <p:spPr>
          <a:xfrm>
            <a:off x="609599" y="937571"/>
            <a:ext cx="11445551" cy="5371813"/>
          </a:xfrm>
        </p:spPr>
        <p:txBody>
          <a:bodyPr/>
          <a:lstStyle/>
          <a:p>
            <a:pPr marL="0" marR="0">
              <a:lnSpc>
                <a:spcPct val="107000"/>
              </a:lnSpc>
              <a:spcBef>
                <a:spcPts val="0"/>
              </a:spcBef>
              <a:spcAft>
                <a:spcPts val="800"/>
              </a:spcAft>
            </a:pPr>
            <a:r>
              <a:rPr lang="en-US" dirty="0"/>
              <a:t>Kafka</a:t>
            </a:r>
          </a:p>
          <a:p>
            <a:pPr marL="400050" lvl="1">
              <a:lnSpc>
                <a:spcPct val="107000"/>
              </a:lnSpc>
              <a:spcBef>
                <a:spcPts val="0"/>
              </a:spcBef>
              <a:spcAft>
                <a:spcPts val="800"/>
              </a:spcAft>
            </a:pPr>
            <a:r>
              <a:rPr lang="en-US" dirty="0"/>
              <a:t>Duplicate Avoidance</a:t>
            </a:r>
            <a:endParaRPr lang="en-US" sz="1600" dirty="0"/>
          </a:p>
          <a:p>
            <a:pPr marL="800100" lvl="2">
              <a:lnSpc>
                <a:spcPct val="107000"/>
              </a:lnSpc>
              <a:spcBef>
                <a:spcPts val="0"/>
              </a:spcBef>
              <a:spcAft>
                <a:spcPts val="800"/>
              </a:spcAft>
            </a:pPr>
            <a:r>
              <a:rPr lang="en-US" dirty="0"/>
              <a:t>To turn on this feature and get exactly-once semantics per partition—meaning no duplicates, no data loss, and in-order semantics—configure your producer to set “</a:t>
            </a:r>
            <a:r>
              <a:rPr lang="en-US" dirty="0" err="1"/>
              <a:t>enable.idempotence</a:t>
            </a:r>
            <a:r>
              <a:rPr lang="en-US" dirty="0"/>
              <a:t>=true”.</a:t>
            </a:r>
          </a:p>
          <a:p>
            <a:pPr marL="800100" lvl="2">
              <a:lnSpc>
                <a:spcPct val="107000"/>
              </a:lnSpc>
              <a:spcBef>
                <a:spcPts val="0"/>
              </a:spcBef>
              <a:spcAft>
                <a:spcPts val="800"/>
              </a:spcAft>
            </a:pPr>
            <a:r>
              <a:rPr lang="en-US" dirty="0"/>
              <a:t>This feature adds negligible performance overhead over the non-idempotent producer.</a:t>
            </a:r>
          </a:p>
          <a:p>
            <a:pPr marL="800100" lvl="2">
              <a:lnSpc>
                <a:spcPct val="107000"/>
              </a:lnSpc>
              <a:spcBef>
                <a:spcPts val="0"/>
              </a:spcBef>
              <a:spcAft>
                <a:spcPts val="800"/>
              </a:spcAft>
            </a:pPr>
            <a:r>
              <a:rPr lang="en-US" dirty="0"/>
              <a:t>In case of the consumer, Duplicate messages may be handled in several ways: implement an idempotent message handler or tracking all received messages and discard duplicate ones.</a:t>
            </a:r>
          </a:p>
          <a:p>
            <a:pPr marL="1257300" lvl="3">
              <a:lnSpc>
                <a:spcPct val="107000"/>
              </a:lnSpc>
              <a:spcBef>
                <a:spcPts val="0"/>
              </a:spcBef>
              <a:spcAft>
                <a:spcPts val="800"/>
              </a:spcAft>
            </a:pPr>
            <a:endParaRPr lang="en-US" sz="1500" dirty="0"/>
          </a:p>
          <a:p>
            <a:pPr marL="800100" lvl="2">
              <a:lnSpc>
                <a:spcPct val="107000"/>
              </a:lnSpc>
              <a:spcBef>
                <a:spcPts val="0"/>
              </a:spcBef>
              <a:spcAft>
                <a:spcPts val="800"/>
              </a:spcAft>
            </a:pPr>
            <a:r>
              <a:rPr lang="en-US" dirty="0"/>
              <a:t>For more information: Check </a:t>
            </a:r>
            <a:r>
              <a:rPr lang="en-US" dirty="0">
                <a:hlinkClick r:id="rId2"/>
              </a:rPr>
              <a:t>Handling Duplicate Messages and Message Ordering in Kafka</a:t>
            </a:r>
            <a:endParaRPr lang="en-US" dirty="0"/>
          </a:p>
          <a:p>
            <a:pPr marL="800100" lvl="2">
              <a:lnSpc>
                <a:spcPct val="107000"/>
              </a:lnSpc>
              <a:spcBef>
                <a:spcPts val="0"/>
              </a:spcBef>
              <a:spcAft>
                <a:spcPts val="800"/>
              </a:spcAft>
            </a:pPr>
            <a:r>
              <a:rPr lang="en-US" dirty="0">
                <a:hlinkClick r:id="rId3"/>
              </a:rPr>
              <a:t>Exactly Once Processing In Kafka Explained</a:t>
            </a:r>
            <a:endParaRPr lang="en-US" dirty="0"/>
          </a:p>
        </p:txBody>
      </p:sp>
    </p:spTree>
    <p:extLst>
      <p:ext uri="{BB962C8B-B14F-4D97-AF65-F5344CB8AC3E}">
        <p14:creationId xmlns:p14="http://schemas.microsoft.com/office/powerpoint/2010/main" val="34531739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E23A-3152-E18F-0628-7E2772BA3C07}"/>
              </a:ext>
            </a:extLst>
          </p:cNvPr>
          <p:cNvSpPr>
            <a:spLocks noGrp="1"/>
          </p:cNvSpPr>
          <p:nvPr>
            <p:ph type="title"/>
          </p:nvPr>
        </p:nvSpPr>
        <p:spPr>
          <a:xfrm>
            <a:off x="2582504" y="0"/>
            <a:ext cx="7392612" cy="658991"/>
          </a:xfrm>
        </p:spPr>
        <p:txBody>
          <a:bodyPr/>
          <a:lstStyle/>
          <a:p>
            <a:r>
              <a:rPr lang="en-US" dirty="0"/>
              <a:t>Deployment Model</a:t>
            </a:r>
          </a:p>
        </p:txBody>
      </p:sp>
      <p:pic>
        <p:nvPicPr>
          <p:cNvPr id="4" name="Picture 3" descr="Diagram&#10;&#10;Description automatically generated">
            <a:extLst>
              <a:ext uri="{FF2B5EF4-FFF2-40B4-BE49-F238E27FC236}">
                <a16:creationId xmlns:a16="http://schemas.microsoft.com/office/drawing/2014/main" id="{62B77C9B-DF69-0BC6-E647-B3CA200C6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1603" y="858528"/>
            <a:ext cx="6588967" cy="5140943"/>
          </a:xfrm>
          <a:prstGeom prst="rect">
            <a:avLst/>
          </a:prstGeom>
        </p:spPr>
      </p:pic>
    </p:spTree>
    <p:extLst>
      <p:ext uri="{BB962C8B-B14F-4D97-AF65-F5344CB8AC3E}">
        <p14:creationId xmlns:p14="http://schemas.microsoft.com/office/powerpoint/2010/main" val="40810168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76AF0-AA14-52F8-A535-F1EB07F65AB9}"/>
              </a:ext>
            </a:extLst>
          </p:cNvPr>
          <p:cNvSpPr>
            <a:spLocks noGrp="1"/>
          </p:cNvSpPr>
          <p:nvPr>
            <p:ph type="title"/>
          </p:nvPr>
        </p:nvSpPr>
        <p:spPr>
          <a:xfrm>
            <a:off x="2666481" y="0"/>
            <a:ext cx="7392612" cy="658991"/>
          </a:xfrm>
        </p:spPr>
        <p:txBody>
          <a:bodyPr/>
          <a:lstStyle/>
          <a:p>
            <a:r>
              <a:rPr lang="en-US" dirty="0"/>
              <a:t>Logstash VS Kafka</a:t>
            </a:r>
          </a:p>
        </p:txBody>
      </p:sp>
      <p:sp>
        <p:nvSpPr>
          <p:cNvPr id="3" name="Content Placeholder 2">
            <a:extLst>
              <a:ext uri="{FF2B5EF4-FFF2-40B4-BE49-F238E27FC236}">
                <a16:creationId xmlns:a16="http://schemas.microsoft.com/office/drawing/2014/main" id="{A2FF0CC5-7921-59DC-9EAE-6B85E078F66F}"/>
              </a:ext>
            </a:extLst>
          </p:cNvPr>
          <p:cNvSpPr>
            <a:spLocks noGrp="1"/>
          </p:cNvSpPr>
          <p:nvPr>
            <p:ph idx="1"/>
          </p:nvPr>
        </p:nvSpPr>
        <p:spPr/>
        <p:txBody>
          <a:bodyPr/>
          <a:lstStyle/>
          <a:p>
            <a:pPr marL="0">
              <a:lnSpc>
                <a:spcPct val="107000"/>
              </a:lnSpc>
              <a:spcBef>
                <a:spcPts val="0"/>
              </a:spcBef>
              <a:spcAft>
                <a:spcPts val="800"/>
              </a:spcAft>
            </a:pPr>
            <a:r>
              <a:rPr lang="en-US" sz="1800" dirty="0"/>
              <a:t>Kafka is deployed between the shipper and the indexer, acting as an entry point for the data being collected.</a:t>
            </a:r>
          </a:p>
          <a:p>
            <a:pPr marL="0">
              <a:lnSpc>
                <a:spcPct val="107000"/>
              </a:lnSpc>
              <a:spcBef>
                <a:spcPts val="0"/>
              </a:spcBef>
              <a:spcAft>
                <a:spcPts val="800"/>
              </a:spcAft>
            </a:pPr>
            <a:r>
              <a:rPr lang="en-US" sz="1800" dirty="0"/>
              <a:t>Kafka is much more powerful than Logstash. For syncing data from such as PostgreSQL to Elastic Search, Kafka connectors could do similar work with Logstash.</a:t>
            </a:r>
          </a:p>
          <a:p>
            <a:pPr marL="0">
              <a:lnSpc>
                <a:spcPct val="107000"/>
              </a:lnSpc>
              <a:spcBef>
                <a:spcPts val="0"/>
              </a:spcBef>
              <a:spcAft>
                <a:spcPts val="800"/>
              </a:spcAft>
            </a:pPr>
            <a:r>
              <a:rPr lang="en-US" sz="1800" dirty="0"/>
              <a:t>Kafka is a cluster, while Logstash is basically single instance. You could run multiple Logstash instances. But these Logstash instances are not aware of each other. For example, if one instance goes down, others will not take over its work. Kafka handles the node down automatically. And if you set up Kafka connectors to work in the distributed mode, other connectors could take over the work of the down connector.</a:t>
            </a:r>
          </a:p>
          <a:p>
            <a:pPr marL="0">
              <a:lnSpc>
                <a:spcPct val="107000"/>
              </a:lnSpc>
              <a:spcBef>
                <a:spcPts val="0"/>
              </a:spcBef>
              <a:spcAft>
                <a:spcPts val="800"/>
              </a:spcAft>
            </a:pPr>
            <a:r>
              <a:rPr lang="en-US" sz="1800" dirty="0"/>
              <a:t>Kafka and Logstash could also work together. For example, run a Logstash instance on every node to collect logs, and send the logs to Kafka. Then you could write the Kafka consumer code to do any handling you want.</a:t>
            </a:r>
          </a:p>
          <a:p>
            <a:pPr marL="0">
              <a:lnSpc>
                <a:spcPct val="107000"/>
              </a:lnSpc>
              <a:spcBef>
                <a:spcPts val="0"/>
              </a:spcBef>
              <a:spcAft>
                <a:spcPts val="800"/>
              </a:spcAft>
            </a:pPr>
            <a:r>
              <a:rPr lang="en-US" sz="1800" dirty="0"/>
              <a:t>In our case, Logstash can take data from Kafka topic and send it to elastic search, which isn’t any different than what we do now.</a:t>
            </a:r>
          </a:p>
          <a:p>
            <a:endParaRPr lang="en-US" dirty="0"/>
          </a:p>
        </p:txBody>
      </p:sp>
    </p:spTree>
    <p:extLst>
      <p:ext uri="{BB962C8B-B14F-4D97-AF65-F5344CB8AC3E}">
        <p14:creationId xmlns:p14="http://schemas.microsoft.com/office/powerpoint/2010/main" val="495818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4513" y="0"/>
            <a:ext cx="7392612" cy="658991"/>
          </a:xfrm>
        </p:spPr>
        <p:txBody>
          <a:bodyPr/>
          <a:lstStyle/>
          <a:p>
            <a:r>
              <a:rPr lang="en-US" dirty="0"/>
              <a:t>How Elastic Search Works</a:t>
            </a:r>
          </a:p>
        </p:txBody>
      </p:sp>
      <p:sp>
        <p:nvSpPr>
          <p:cNvPr id="3" name="Content Placeholder 2"/>
          <p:cNvSpPr>
            <a:spLocks noGrp="1"/>
          </p:cNvSpPr>
          <p:nvPr>
            <p:ph idx="1"/>
          </p:nvPr>
        </p:nvSpPr>
        <p:spPr/>
        <p:txBody>
          <a:bodyPr/>
          <a:lstStyle/>
          <a:p>
            <a:pPr>
              <a:spcBef>
                <a:spcPts val="1020"/>
              </a:spcBef>
              <a:spcAft>
                <a:spcPts val="600"/>
              </a:spcAft>
              <a:buSzPts val="1550"/>
            </a:pPr>
            <a:r>
              <a:rPr lang="en-GB" sz="2400" dirty="0">
                <a:effectLst/>
                <a:ea typeface="Times New Roman" pitchFamily="18" charset="0"/>
                <a:cs typeface="Times New Roman" pitchFamily="18" charset="0"/>
              </a:rPr>
              <a:t>It can work in two </a:t>
            </a:r>
            <a:r>
              <a:rPr lang="en-GB" sz="2400" spc="-10" dirty="0">
                <a:effectLst/>
                <a:ea typeface="Times New Roman" pitchFamily="18" charset="0"/>
                <a:cs typeface="Times New Roman" pitchFamily="18" charset="0"/>
              </a:rPr>
              <a:t>ways:</a:t>
            </a:r>
            <a:endParaRPr lang="en-US" sz="2400" dirty="0">
              <a:effectLst/>
              <a:ea typeface="Times New Roman" pitchFamily="18" charset="0"/>
              <a:cs typeface="Times New Roman" pitchFamily="18" charset="0"/>
            </a:endParaRPr>
          </a:p>
          <a:p>
            <a:pPr lvl="1">
              <a:spcBef>
                <a:spcPts val="1095"/>
              </a:spcBef>
              <a:spcAft>
                <a:spcPts val="600"/>
              </a:spcAft>
            </a:pPr>
            <a:r>
              <a:rPr lang="en-GB" sz="2000" dirty="0">
                <a:effectLst/>
                <a:ea typeface="Times New Roman" pitchFamily="18" charset="0"/>
                <a:cs typeface="Times New Roman" pitchFamily="18" charset="0"/>
              </a:rPr>
              <a:t>Sending the data in the form of JSON document using </a:t>
            </a:r>
            <a:r>
              <a:rPr lang="en-GB" sz="2000" spc="-20" dirty="0">
                <a:effectLst/>
                <a:ea typeface="Times New Roman" pitchFamily="18" charset="0"/>
                <a:cs typeface="Times New Roman" pitchFamily="18" charset="0"/>
              </a:rPr>
              <a:t>API.</a:t>
            </a:r>
            <a:r>
              <a:rPr lang="en-GB" sz="2000" dirty="0">
                <a:effectLst/>
                <a:ea typeface="Times New Roman" pitchFamily="18" charset="0"/>
                <a:cs typeface="Times New Roman" pitchFamily="18" charset="0"/>
              </a:rPr>
              <a:t> </a:t>
            </a:r>
            <a:endParaRPr lang="en-US" sz="2000" dirty="0">
              <a:effectLst/>
              <a:ea typeface="Times New Roman" pitchFamily="18" charset="0"/>
              <a:cs typeface="Times New Roman" pitchFamily="18" charset="0"/>
            </a:endParaRPr>
          </a:p>
          <a:p>
            <a:pPr marR="15240" lvl="1">
              <a:lnSpc>
                <a:spcPct val="130000"/>
              </a:lnSpc>
              <a:spcBef>
                <a:spcPts val="0"/>
              </a:spcBef>
              <a:spcAft>
                <a:spcPts val="1000"/>
              </a:spcAft>
            </a:pPr>
            <a:r>
              <a:rPr lang="en-GB" sz="2000" dirty="0">
                <a:effectLst/>
                <a:ea typeface="Calibri" panose="020F0502020204030204" pitchFamily="34" charset="0"/>
                <a:cs typeface="Calibri" panose="020F0502020204030204" pitchFamily="34" charset="0"/>
              </a:rPr>
              <a:t>Using</a:t>
            </a:r>
            <a:r>
              <a:rPr lang="en-GB" sz="2000" spc="-20" dirty="0">
                <a:effectLst/>
                <a:ea typeface="Calibri" panose="020F0502020204030204" pitchFamily="34" charset="0"/>
                <a:cs typeface="Calibri" panose="020F0502020204030204" pitchFamily="34" charset="0"/>
              </a:rPr>
              <a:t> </a:t>
            </a:r>
            <a:r>
              <a:rPr lang="en-GB" sz="2000" dirty="0">
                <a:effectLst/>
                <a:ea typeface="Calibri" panose="020F0502020204030204" pitchFamily="34" charset="0"/>
                <a:cs typeface="Calibri" panose="020F0502020204030204" pitchFamily="34" charset="0"/>
              </a:rPr>
              <a:t>ingestion</a:t>
            </a:r>
            <a:r>
              <a:rPr lang="en-GB" sz="2000" spc="-20" dirty="0">
                <a:effectLst/>
                <a:ea typeface="Calibri" panose="020F0502020204030204" pitchFamily="34" charset="0"/>
                <a:cs typeface="Calibri" panose="020F0502020204030204" pitchFamily="34" charset="0"/>
              </a:rPr>
              <a:t> </a:t>
            </a:r>
            <a:r>
              <a:rPr lang="en-GB" sz="2000" dirty="0">
                <a:effectLst/>
                <a:ea typeface="Calibri" panose="020F0502020204030204" pitchFamily="34" charset="0"/>
                <a:cs typeface="Calibri" panose="020F0502020204030204" pitchFamily="34" charset="0"/>
              </a:rPr>
              <a:t>tools</a:t>
            </a:r>
            <a:r>
              <a:rPr lang="en-GB" sz="2000" spc="-20" dirty="0">
                <a:effectLst/>
                <a:ea typeface="Calibri" panose="020F0502020204030204" pitchFamily="34" charset="0"/>
                <a:cs typeface="Calibri" panose="020F0502020204030204" pitchFamily="34" charset="0"/>
              </a:rPr>
              <a:t> </a:t>
            </a:r>
            <a:r>
              <a:rPr lang="en-GB" sz="2000" dirty="0">
                <a:effectLst/>
                <a:ea typeface="Calibri" panose="020F0502020204030204" pitchFamily="34" charset="0"/>
                <a:cs typeface="Calibri" panose="020F0502020204030204" pitchFamily="34" charset="0"/>
              </a:rPr>
              <a:t>that</a:t>
            </a:r>
            <a:r>
              <a:rPr lang="en-GB" sz="2000" spc="-20" dirty="0">
                <a:effectLst/>
                <a:ea typeface="Calibri" panose="020F0502020204030204" pitchFamily="34" charset="0"/>
                <a:cs typeface="Calibri" panose="020F0502020204030204" pitchFamily="34" charset="0"/>
              </a:rPr>
              <a:t> </a:t>
            </a:r>
            <a:r>
              <a:rPr lang="en-GB" sz="2000" dirty="0">
                <a:effectLst/>
                <a:ea typeface="Calibri" panose="020F0502020204030204" pitchFamily="34" charset="0"/>
                <a:cs typeface="Calibri" panose="020F0502020204030204" pitchFamily="34" charset="0"/>
              </a:rPr>
              <a:t>visualize</a:t>
            </a:r>
            <a:r>
              <a:rPr lang="en-GB" sz="2000" spc="-20" dirty="0">
                <a:effectLst/>
                <a:ea typeface="Calibri" panose="020F0502020204030204" pitchFamily="34" charset="0"/>
                <a:cs typeface="Calibri" panose="020F0502020204030204" pitchFamily="34" charset="0"/>
              </a:rPr>
              <a:t> </a:t>
            </a:r>
            <a:r>
              <a:rPr lang="en-GB" sz="2000" dirty="0">
                <a:effectLst/>
                <a:ea typeface="Calibri" panose="020F0502020204030204" pitchFamily="34" charset="0"/>
                <a:cs typeface="Calibri" panose="020F0502020204030204" pitchFamily="34" charset="0"/>
              </a:rPr>
              <a:t>the</a:t>
            </a:r>
            <a:r>
              <a:rPr lang="en-GB" sz="2000" spc="-20" dirty="0">
                <a:effectLst/>
                <a:ea typeface="Calibri" panose="020F0502020204030204" pitchFamily="34" charset="0"/>
                <a:cs typeface="Calibri" panose="020F0502020204030204" pitchFamily="34" charset="0"/>
              </a:rPr>
              <a:t> </a:t>
            </a:r>
            <a:r>
              <a:rPr lang="en-GB" sz="2000" dirty="0">
                <a:effectLst/>
                <a:ea typeface="Calibri" panose="020F0502020204030204" pitchFamily="34" charset="0"/>
                <a:cs typeface="Calibri" panose="020F0502020204030204" pitchFamily="34" charset="0"/>
              </a:rPr>
              <a:t>data</a:t>
            </a:r>
            <a:r>
              <a:rPr lang="en-GB" sz="2000" spc="-20" dirty="0">
                <a:effectLst/>
                <a:ea typeface="Calibri" panose="020F0502020204030204" pitchFamily="34" charset="0"/>
                <a:cs typeface="Calibri" panose="020F0502020204030204" pitchFamily="34" charset="0"/>
              </a:rPr>
              <a:t> </a:t>
            </a:r>
            <a:r>
              <a:rPr lang="en-GB" sz="2000" dirty="0">
                <a:effectLst/>
                <a:ea typeface="Calibri" panose="020F0502020204030204" pitchFamily="34" charset="0"/>
                <a:cs typeface="Calibri" panose="020F0502020204030204" pitchFamily="34" charset="0"/>
              </a:rPr>
              <a:t>and</a:t>
            </a:r>
            <a:r>
              <a:rPr lang="en-GB" sz="2000" spc="-20" dirty="0">
                <a:effectLst/>
                <a:ea typeface="Calibri" panose="020F0502020204030204" pitchFamily="34" charset="0"/>
                <a:cs typeface="Calibri" panose="020F0502020204030204" pitchFamily="34" charset="0"/>
              </a:rPr>
              <a:t> </a:t>
            </a:r>
            <a:r>
              <a:rPr lang="en-GB" sz="2000" dirty="0">
                <a:effectLst/>
                <a:ea typeface="Calibri" panose="020F0502020204030204" pitchFamily="34" charset="0"/>
                <a:cs typeface="Calibri" panose="020F0502020204030204" pitchFamily="34" charset="0"/>
              </a:rPr>
              <a:t>build</a:t>
            </a:r>
            <a:r>
              <a:rPr lang="en-GB" sz="2000" spc="-20" dirty="0">
                <a:effectLst/>
                <a:ea typeface="Calibri" panose="020F0502020204030204" pitchFamily="34" charset="0"/>
                <a:cs typeface="Calibri" panose="020F0502020204030204" pitchFamily="34" charset="0"/>
              </a:rPr>
              <a:t> </a:t>
            </a:r>
            <a:r>
              <a:rPr lang="en-GB" sz="2000" dirty="0">
                <a:effectLst/>
                <a:ea typeface="Calibri" panose="020F0502020204030204" pitchFamily="34" charset="0"/>
                <a:cs typeface="Calibri" panose="020F0502020204030204" pitchFamily="34" charset="0"/>
              </a:rPr>
              <a:t>interactive</a:t>
            </a:r>
            <a:r>
              <a:rPr lang="en-GB" sz="2000" spc="-20" dirty="0">
                <a:effectLst/>
                <a:ea typeface="Calibri" panose="020F0502020204030204" pitchFamily="34" charset="0"/>
                <a:cs typeface="Calibri" panose="020F0502020204030204" pitchFamily="34" charset="0"/>
              </a:rPr>
              <a:t> </a:t>
            </a:r>
            <a:r>
              <a:rPr lang="en-GB" sz="2000" dirty="0">
                <a:effectLst/>
                <a:ea typeface="Calibri" panose="020F0502020204030204" pitchFamily="34" charset="0"/>
                <a:cs typeface="Calibri" panose="020F0502020204030204" pitchFamily="34" charset="0"/>
              </a:rPr>
              <a:t>dashboards such as </a:t>
            </a:r>
            <a:r>
              <a:rPr lang="en-GB" sz="2000" i="1" dirty="0">
                <a:effectLst/>
                <a:ea typeface="Calibri" panose="020F0502020204030204" pitchFamily="34" charset="0"/>
                <a:cs typeface="Calibri" panose="020F0502020204030204" pitchFamily="34" charset="0"/>
              </a:rPr>
              <a:t>Kibana</a:t>
            </a:r>
            <a:r>
              <a:rPr lang="en-GB" sz="2000" dirty="0">
                <a:effectLst/>
                <a:ea typeface="Calibri" panose="020F0502020204030204" pitchFamily="34" charset="0"/>
                <a:cs typeface="Calibri" panose="020F0502020204030204" pitchFamily="34" charset="0"/>
              </a:rPr>
              <a:t>, </a:t>
            </a:r>
            <a:r>
              <a:rPr lang="en-GB" sz="2000" i="1" dirty="0">
                <a:effectLst/>
                <a:ea typeface="Calibri" panose="020F0502020204030204" pitchFamily="34" charset="0"/>
                <a:cs typeface="Calibri" panose="020F0502020204030204" pitchFamily="34" charset="0"/>
              </a:rPr>
              <a:t>Logstash, and Amazon Kinesis Firehose.</a:t>
            </a:r>
            <a:endParaRPr lang="en-US" sz="2000" dirty="0">
              <a:effectLst/>
              <a:ea typeface="Calibri" panose="020F0502020204030204" pitchFamily="34" charset="0"/>
              <a:cs typeface="Arial" panose="02080604020202020204" pitchFamily="34" charset="0"/>
            </a:endParaRPr>
          </a:p>
          <a:p>
            <a:pPr marL="0" indent="0">
              <a:lnSpc>
                <a:spcPct val="130000"/>
              </a:lnSpc>
              <a:spcBef>
                <a:spcPts val="765"/>
              </a:spcBef>
              <a:spcAft>
                <a:spcPts val="600"/>
              </a:spcAft>
              <a:buSzPts val="1550"/>
              <a:buNone/>
            </a:pPr>
            <a:r>
              <a:rPr lang="en-GB" sz="2400" dirty="0">
                <a:effectLst/>
                <a:ea typeface="Times New Roman" pitchFamily="18" charset="0"/>
                <a:cs typeface="Times New Roman" pitchFamily="18" charset="0"/>
              </a:rPr>
              <a:t>Both ways enable elastic search to automatically store the document, add a searchable</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reference</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to</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the</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document</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in</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the</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cluster’s</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index,</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and</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let</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you</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search</a:t>
            </a:r>
            <a:r>
              <a:rPr lang="en-GB" sz="2400" spc="-15" dirty="0">
                <a:effectLst/>
                <a:ea typeface="Times New Roman" pitchFamily="18" charset="0"/>
                <a:cs typeface="Times New Roman" pitchFamily="18" charset="0"/>
              </a:rPr>
              <a:t> </a:t>
            </a:r>
            <a:r>
              <a:rPr lang="en-GB" sz="2400" dirty="0">
                <a:effectLst/>
                <a:ea typeface="Times New Roman" pitchFamily="18" charset="0"/>
                <a:cs typeface="Times New Roman" pitchFamily="18" charset="0"/>
              </a:rPr>
              <a:t>or retrieve data and find the best matches.</a:t>
            </a:r>
            <a:endParaRPr lang="en-US" sz="2400" dirty="0">
              <a:effectLst/>
              <a:ea typeface="Times New Roman" pitchFamily="18" charset="0"/>
              <a:cs typeface="Times New Roman"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B5063-587C-05F9-F817-BD422568B63E}"/>
              </a:ext>
            </a:extLst>
          </p:cNvPr>
          <p:cNvSpPr>
            <a:spLocks noGrp="1"/>
          </p:cNvSpPr>
          <p:nvPr>
            <p:ph type="title"/>
          </p:nvPr>
        </p:nvSpPr>
        <p:spPr>
          <a:xfrm>
            <a:off x="2582505" y="0"/>
            <a:ext cx="7392612" cy="658991"/>
          </a:xfrm>
        </p:spPr>
        <p:txBody>
          <a:bodyPr/>
          <a:lstStyle/>
          <a:p>
            <a:r>
              <a:rPr lang="en-US" dirty="0"/>
              <a:t>IBM Event Streams in a Nutshell</a:t>
            </a:r>
            <a:br>
              <a:rPr lang="en-US" dirty="0"/>
            </a:br>
            <a:endParaRPr lang="en-US" dirty="0"/>
          </a:p>
        </p:txBody>
      </p:sp>
      <p:sp>
        <p:nvSpPr>
          <p:cNvPr id="3" name="Content Placeholder 2">
            <a:extLst>
              <a:ext uri="{FF2B5EF4-FFF2-40B4-BE49-F238E27FC236}">
                <a16:creationId xmlns:a16="http://schemas.microsoft.com/office/drawing/2014/main" id="{49906158-BAC4-4F3B-23AF-40A00F0DE0C7}"/>
              </a:ext>
            </a:extLst>
          </p:cNvPr>
          <p:cNvSpPr>
            <a:spLocks noGrp="1"/>
          </p:cNvSpPr>
          <p:nvPr>
            <p:ph idx="1"/>
          </p:nvPr>
        </p:nvSpPr>
        <p:spPr/>
        <p:txBody>
          <a:bodyPr/>
          <a:lstStyle/>
          <a:p>
            <a:pPr marL="0" marR="0" lvl="0">
              <a:lnSpc>
                <a:spcPct val="107000"/>
              </a:lnSpc>
              <a:spcBef>
                <a:spcPts val="0"/>
              </a:spcBef>
              <a:spcAft>
                <a:spcPts val="800"/>
              </a:spcAft>
            </a:pPr>
            <a:r>
              <a:rPr lang="en-US" sz="1400" dirty="0"/>
              <a:t>Built on Apache Kafka, IBM Event Streams is a high-throughput, fault-tolerant, event streaming platform that helps you build intelligent, responsive, event-driven applications.</a:t>
            </a:r>
          </a:p>
          <a:p>
            <a:pPr marL="0" marR="0" lvl="0">
              <a:lnSpc>
                <a:spcPct val="107000"/>
              </a:lnSpc>
              <a:spcBef>
                <a:spcPts val="0"/>
              </a:spcBef>
              <a:spcAft>
                <a:spcPts val="800"/>
              </a:spcAft>
            </a:pPr>
            <a:r>
              <a:rPr lang="en-US" sz="1400" dirty="0"/>
              <a:t>It provides:</a:t>
            </a:r>
          </a:p>
          <a:p>
            <a:pPr marL="400050" lvl="1">
              <a:lnSpc>
                <a:spcPct val="107000"/>
              </a:lnSpc>
              <a:spcBef>
                <a:spcPts val="0"/>
              </a:spcBef>
              <a:spcAft>
                <a:spcPts val="800"/>
              </a:spcAft>
            </a:pPr>
            <a:r>
              <a:rPr lang="en-US" sz="1100" dirty="0"/>
              <a:t>Apache Kafka deployment maximizes the spread of Kafka brokers across the nodes of IBM Cloud Private Cluster.</a:t>
            </a:r>
          </a:p>
          <a:p>
            <a:pPr marL="400050" lvl="1">
              <a:lnSpc>
                <a:spcPct val="107000"/>
              </a:lnSpc>
              <a:spcBef>
                <a:spcPts val="0"/>
              </a:spcBef>
              <a:spcAft>
                <a:spcPts val="800"/>
              </a:spcAft>
            </a:pPr>
            <a:r>
              <a:rPr lang="en-US" sz="1100" dirty="0"/>
              <a:t>Health check information and opportunities to solve issues with the brokers and clusters.</a:t>
            </a:r>
          </a:p>
          <a:p>
            <a:pPr marL="400050" lvl="1">
              <a:lnSpc>
                <a:spcPct val="107000"/>
              </a:lnSpc>
              <a:spcBef>
                <a:spcPts val="0"/>
              </a:spcBef>
              <a:spcAft>
                <a:spcPts val="800"/>
              </a:spcAft>
            </a:pPr>
            <a:r>
              <a:rPr lang="en-US" sz="1100" dirty="0"/>
              <a:t>Security with authorization and authentication using IBM Cloud Private.</a:t>
            </a:r>
          </a:p>
          <a:p>
            <a:pPr marL="400050" lvl="1">
              <a:lnSpc>
                <a:spcPct val="107000"/>
              </a:lnSpc>
              <a:spcBef>
                <a:spcPts val="0"/>
              </a:spcBef>
              <a:spcAft>
                <a:spcPts val="800"/>
              </a:spcAft>
            </a:pPr>
            <a:r>
              <a:rPr lang="en-US" sz="1100" dirty="0"/>
              <a:t>Geo-replication of topics between clusters to support high availability and scalability.</a:t>
            </a:r>
          </a:p>
          <a:p>
            <a:pPr marL="400050" lvl="1">
              <a:lnSpc>
                <a:spcPct val="107000"/>
              </a:lnSpc>
              <a:spcBef>
                <a:spcPts val="0"/>
              </a:spcBef>
              <a:spcAft>
                <a:spcPts val="800"/>
              </a:spcAft>
            </a:pPr>
            <a:r>
              <a:rPr lang="en-US" sz="1100" dirty="0"/>
              <a:t>UI for browsing messages to view and filter thousands of messages.</a:t>
            </a:r>
          </a:p>
          <a:p>
            <a:pPr marL="400050" lvl="1">
              <a:lnSpc>
                <a:spcPct val="107000"/>
              </a:lnSpc>
              <a:spcBef>
                <a:spcPts val="0"/>
              </a:spcBef>
              <a:spcAft>
                <a:spcPts val="800"/>
              </a:spcAft>
            </a:pPr>
            <a:r>
              <a:rPr lang="en-US" sz="1100" dirty="0"/>
              <a:t>Encrypted communication between internal components and encrypted storage by using IBM Cloud Private.</a:t>
            </a:r>
          </a:p>
          <a:p>
            <a:pPr marL="400050" lvl="1">
              <a:lnSpc>
                <a:spcPct val="107000"/>
              </a:lnSpc>
              <a:spcBef>
                <a:spcPts val="0"/>
              </a:spcBef>
              <a:spcAft>
                <a:spcPts val="800"/>
              </a:spcAft>
            </a:pPr>
            <a:r>
              <a:rPr lang="en-US" sz="1100" dirty="0"/>
              <a:t>Can help us in adding a schema for the data inserted in Kafka</a:t>
            </a:r>
          </a:p>
          <a:p>
            <a:endParaRPr lang="en-US" dirty="0"/>
          </a:p>
        </p:txBody>
      </p:sp>
      <p:pic>
        <p:nvPicPr>
          <p:cNvPr id="6" name="Picture 5" descr="EventStreams Operator diagram.">
            <a:extLst>
              <a:ext uri="{FF2B5EF4-FFF2-40B4-BE49-F238E27FC236}">
                <a16:creationId xmlns:a16="http://schemas.microsoft.com/office/drawing/2014/main" id="{FAFE1582-F36B-4446-7802-9C2BD31BE87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8245" y="3580171"/>
            <a:ext cx="5326224" cy="2803096"/>
          </a:xfrm>
          <a:prstGeom prst="rect">
            <a:avLst/>
          </a:prstGeom>
          <a:noFill/>
          <a:ln>
            <a:noFill/>
          </a:ln>
        </p:spPr>
      </p:pic>
    </p:spTree>
    <p:extLst>
      <p:ext uri="{BB962C8B-B14F-4D97-AF65-F5344CB8AC3E}">
        <p14:creationId xmlns:p14="http://schemas.microsoft.com/office/powerpoint/2010/main" val="4095329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8902" y="0"/>
            <a:ext cx="7392612" cy="658991"/>
          </a:xfrm>
        </p:spPr>
        <p:txBody>
          <a:bodyPr/>
          <a:lstStyle/>
          <a:p>
            <a:r>
              <a:rPr lang="en-US" dirty="0"/>
              <a:t>Use cases of Elastic Search</a:t>
            </a:r>
          </a:p>
        </p:txBody>
      </p:sp>
      <p:sp>
        <p:nvSpPr>
          <p:cNvPr id="3" name="Content Placeholder 2"/>
          <p:cNvSpPr>
            <a:spLocks noGrp="1"/>
          </p:cNvSpPr>
          <p:nvPr>
            <p:ph idx="1"/>
          </p:nvPr>
        </p:nvSpPr>
        <p:spPr/>
        <p:txBody>
          <a:bodyPr/>
          <a:lstStyle/>
          <a:p>
            <a:pPr>
              <a:lnSpc>
                <a:spcPct val="115000"/>
              </a:lnSpc>
              <a:spcBef>
                <a:spcPts val="0"/>
              </a:spcBef>
              <a:spcAft>
                <a:spcPts val="0"/>
              </a:spcAft>
              <a:tabLst>
                <a:tab pos="457200" algn="l"/>
              </a:tabLst>
            </a:pPr>
            <a:r>
              <a:rPr lang="en-US" sz="2000" dirty="0">
                <a:effectLst/>
                <a:ea typeface="Calibri" panose="020F0502020204030204" pitchFamily="34" charset="0"/>
                <a:cs typeface="Calibri" panose="020F0502020204030204" pitchFamily="34" charset="0"/>
              </a:rPr>
              <a:t>There are 2 main use cases of Elastic Search</a:t>
            </a:r>
          </a:p>
          <a:p>
            <a:pPr lvl="1">
              <a:lnSpc>
                <a:spcPct val="115000"/>
              </a:lnSpc>
              <a:spcBef>
                <a:spcPts val="0"/>
              </a:spcBef>
              <a:spcAft>
                <a:spcPts val="0"/>
              </a:spcAft>
              <a:tabLst>
                <a:tab pos="457200" algn="l"/>
              </a:tabLst>
            </a:pPr>
            <a:r>
              <a:rPr lang="en-US" sz="1600" dirty="0">
                <a:effectLst/>
                <a:ea typeface="Calibri" panose="020F0502020204030204" pitchFamily="34" charset="0"/>
                <a:cs typeface="Calibri" panose="020F0502020204030204" pitchFamily="34" charset="0"/>
              </a:rPr>
              <a:t>Text Search (Search Engine)</a:t>
            </a:r>
          </a:p>
          <a:p>
            <a:pPr lvl="2">
              <a:lnSpc>
                <a:spcPct val="115000"/>
              </a:lnSpc>
              <a:spcBef>
                <a:spcPts val="0"/>
              </a:spcBef>
              <a:spcAft>
                <a:spcPts val="0"/>
              </a:spcAft>
              <a:tabLst>
                <a:tab pos="457200" algn="l"/>
              </a:tabLst>
            </a:pPr>
            <a:r>
              <a:rPr lang="en-US" sz="1400" dirty="0">
                <a:effectLst/>
                <a:ea typeface="Calibri" panose="020F0502020204030204" pitchFamily="34" charset="0"/>
                <a:cs typeface="Calibri" panose="020F0502020204030204" pitchFamily="34" charset="0"/>
              </a:rPr>
              <a:t>When you are searching with a word or part of a word in a text (not selection something like category or something like that)</a:t>
            </a:r>
          </a:p>
          <a:p>
            <a:pPr lvl="1">
              <a:lnSpc>
                <a:spcPct val="115000"/>
              </a:lnSpc>
              <a:spcBef>
                <a:spcPts val="0"/>
              </a:spcBef>
              <a:spcAft>
                <a:spcPts val="0"/>
              </a:spcAft>
              <a:tabLst>
                <a:tab pos="457200" algn="l"/>
              </a:tabLst>
            </a:pPr>
            <a:r>
              <a:rPr lang="en-US" sz="1600" dirty="0">
                <a:effectLst/>
                <a:cs typeface="Calibri" panose="020F0502020204030204" pitchFamily="34" charset="0"/>
              </a:rPr>
              <a:t>Log Analysis</a:t>
            </a:r>
          </a:p>
          <a:p>
            <a:pPr lvl="2">
              <a:lnSpc>
                <a:spcPct val="115000"/>
              </a:lnSpc>
              <a:spcBef>
                <a:spcPts val="0"/>
              </a:spcBef>
              <a:spcAft>
                <a:spcPts val="0"/>
              </a:spcAft>
              <a:tabLst>
                <a:tab pos="457200" algn="l"/>
              </a:tabLst>
            </a:pPr>
            <a:r>
              <a:rPr lang="en-US" sz="1400" dirty="0">
                <a:effectLst/>
                <a:ea typeface="Calibri" panose="020F0502020204030204" pitchFamily="34" charset="0"/>
                <a:cs typeface="Calibri" panose="020F0502020204030204" pitchFamily="34" charset="0"/>
              </a:rPr>
              <a:t>Kibana which is used on top of elastic search will give us the ability to analyze our logs efficiently</a:t>
            </a:r>
          </a:p>
          <a:p>
            <a:pPr>
              <a:lnSpc>
                <a:spcPct val="115000"/>
              </a:lnSpc>
              <a:spcBef>
                <a:spcPts val="0"/>
              </a:spcBef>
              <a:spcAft>
                <a:spcPts val="0"/>
              </a:spcAft>
              <a:tabLst>
                <a:tab pos="457200" algn="l"/>
              </a:tabLst>
            </a:pPr>
            <a:r>
              <a:rPr lang="en-US" sz="2000" dirty="0">
                <a:effectLst/>
                <a:ea typeface="Calibri" panose="020F0502020204030204" pitchFamily="34" charset="0"/>
                <a:cs typeface="Calibri" panose="020F0502020204030204" pitchFamily="34" charset="0"/>
              </a:rPr>
              <a:t>We should not use Elastic Search as a primary database as it will cause some issues.</a:t>
            </a:r>
          </a:p>
          <a:p>
            <a:pPr lvl="1">
              <a:lnSpc>
                <a:spcPct val="115000"/>
              </a:lnSpc>
              <a:spcBef>
                <a:spcPts val="0"/>
              </a:spcBef>
              <a:spcAft>
                <a:spcPts val="0"/>
              </a:spcAft>
              <a:tabLst>
                <a:tab pos="457200" algn="l"/>
              </a:tabLst>
            </a:pPr>
            <a:r>
              <a:rPr lang="en-US" sz="1600" dirty="0">
                <a:effectLst/>
                <a:ea typeface="Times New Roman" pitchFamily="18" charset="0"/>
              </a:rPr>
              <a:t>Elasticsearch won’t give you “atomic” blocks of transactions.</a:t>
            </a:r>
          </a:p>
          <a:p>
            <a:pPr lvl="1">
              <a:lnSpc>
                <a:spcPct val="115000"/>
              </a:lnSpc>
              <a:spcBef>
                <a:spcPts val="0"/>
              </a:spcBef>
              <a:spcAft>
                <a:spcPts val="0"/>
              </a:spcAft>
              <a:tabLst>
                <a:tab pos="457200" algn="l"/>
              </a:tabLst>
            </a:pPr>
            <a:r>
              <a:rPr lang="en-US" sz="1600" dirty="0">
                <a:effectLst/>
                <a:ea typeface="Calibri" panose="020F0502020204030204" pitchFamily="34" charset="0"/>
                <a:cs typeface="Calibri" panose="020F0502020204030204" pitchFamily="34" charset="0"/>
              </a:rPr>
              <a:t>Performance issues</a:t>
            </a:r>
          </a:p>
          <a:p>
            <a:pPr lvl="1">
              <a:lnSpc>
                <a:spcPct val="115000"/>
              </a:lnSpc>
              <a:spcBef>
                <a:spcPts val="0"/>
              </a:spcBef>
              <a:spcAft>
                <a:spcPts val="0"/>
              </a:spcAft>
              <a:tabLst>
                <a:tab pos="457200" algn="l"/>
              </a:tabLst>
            </a:pPr>
            <a:r>
              <a:rPr lang="en-US" sz="1600" dirty="0">
                <a:effectLst/>
                <a:ea typeface="Calibri" panose="020F0502020204030204" pitchFamily="34" charset="0"/>
                <a:cs typeface="Calibri" panose="020F0502020204030204" pitchFamily="34" charset="0"/>
              </a:rPr>
              <a:t>Any Schema/Mapping Changes require re-indexing.</a:t>
            </a:r>
          </a:p>
          <a:p>
            <a:pPr>
              <a:lnSpc>
                <a:spcPct val="115000"/>
              </a:lnSpc>
              <a:spcBef>
                <a:spcPts val="0"/>
              </a:spcBef>
              <a:spcAft>
                <a:spcPts val="0"/>
              </a:spcAft>
              <a:tabLst>
                <a:tab pos="457200" algn="l"/>
              </a:tabLst>
            </a:pPr>
            <a:r>
              <a:rPr lang="en-US" sz="2000" dirty="0">
                <a:effectLst/>
                <a:ea typeface="Calibri" panose="020F0502020204030204" pitchFamily="34" charset="0"/>
                <a:cs typeface="Calibri" panose="020F0502020204030204" pitchFamily="34" charset="0"/>
              </a:rPr>
              <a:t>The best </a:t>
            </a:r>
            <a:r>
              <a:rPr lang="en-US" sz="2000" dirty="0">
                <a:effectLst/>
                <a:cs typeface="Calibri" panose="020F0502020204030204" pitchFamily="34" charset="0"/>
              </a:rPr>
              <a:t>use case is Elasticsearch is a sink in a data pipeline and with another system/database mastering the data. </a:t>
            </a:r>
          </a:p>
          <a:p>
            <a:pPr lvl="1">
              <a:lnSpc>
                <a:spcPct val="115000"/>
              </a:lnSpc>
              <a:spcBef>
                <a:spcPts val="0"/>
              </a:spcBef>
              <a:spcAft>
                <a:spcPts val="0"/>
              </a:spcAft>
              <a:tabLst>
                <a:tab pos="457200" algn="l"/>
              </a:tabLst>
            </a:pPr>
            <a:r>
              <a:rPr lang="en-US" sz="1600" dirty="0">
                <a:effectLst/>
                <a:cs typeface="Calibri" panose="020F0502020204030204" pitchFamily="34" charset="0"/>
              </a:rPr>
              <a:t>In case of data loss, there is a way to replay data from upstream. So, your system/database would be a single source of truth and you could always flatten the tables and Index that data to ES and for search related to queries, you query ES and use system/database as is for usual application-DB transactions.</a:t>
            </a:r>
          </a:p>
          <a:p>
            <a:pPr>
              <a:lnSpc>
                <a:spcPct val="115000"/>
              </a:lnSpc>
              <a:spcBef>
                <a:spcPts val="0"/>
              </a:spcBef>
              <a:spcAft>
                <a:spcPts val="0"/>
              </a:spcAft>
              <a:tabLst>
                <a:tab pos="457200" algn="l"/>
              </a:tabLst>
            </a:pP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7779" y="0"/>
            <a:ext cx="7392612" cy="658991"/>
          </a:xfrm>
        </p:spPr>
        <p:txBody>
          <a:bodyPr/>
          <a:lstStyle/>
          <a:p>
            <a:r>
              <a:rPr lang="en-US" dirty="0"/>
              <a:t>What is Kibana?</a:t>
            </a:r>
          </a:p>
        </p:txBody>
      </p:sp>
      <p:sp>
        <p:nvSpPr>
          <p:cNvPr id="3" name="Content Placeholder 2"/>
          <p:cNvSpPr>
            <a:spLocks noGrp="1"/>
          </p:cNvSpPr>
          <p:nvPr>
            <p:ph idx="1"/>
          </p:nvPr>
        </p:nvSpPr>
        <p:spPr>
          <a:xfrm>
            <a:off x="609600" y="937570"/>
            <a:ext cx="10972800" cy="5371813"/>
          </a:xfrm>
        </p:spPr>
        <p:txBody>
          <a:bodyPr/>
          <a:lstStyle/>
          <a:p>
            <a:r>
              <a:rPr lang="en-US" sz="2800" dirty="0">
                <a:effectLst/>
                <a:ea typeface="Times New Roman" pitchFamily="18" charset="0"/>
                <a:cs typeface="Times New Roman" pitchFamily="18" charset="0"/>
              </a:rPr>
              <a:t>Kibana is a free and open frontend application that sits on top of the Elastic Stack, it is used for data querying and analysis.</a:t>
            </a:r>
          </a:p>
          <a:p>
            <a:r>
              <a:rPr lang="en-US" sz="2800" dirty="0">
                <a:effectLst/>
                <a:cs typeface="Times New Roman" pitchFamily="18" charset="0"/>
              </a:rPr>
              <a:t>Using various methods, users can search the data indexed in Elasticsearch for specific events or strings within their data for root cause analysis and diagnostics.</a:t>
            </a:r>
          </a:p>
          <a:p>
            <a:r>
              <a:rPr lang="en-US" sz="2800" dirty="0">
                <a:effectLst/>
                <a:ea typeface="Times New Roman" pitchFamily="18" charset="0"/>
                <a:cs typeface="Times New Roman" pitchFamily="18" charset="0"/>
              </a:rPr>
              <a:t>It helps in </a:t>
            </a:r>
            <a:r>
              <a:rPr lang="en-US" sz="2800" dirty="0">
                <a:effectLst/>
                <a:cs typeface="Times New Roman" pitchFamily="18" charset="0"/>
              </a:rPr>
              <a:t>analyzing the data indexed in Elastic Search through the creation of bar charts, pie charts, tables, histograms, and maps.</a:t>
            </a:r>
            <a:endParaRPr lang="en-US" sz="2400" dirty="0">
              <a:effectLst/>
              <a:latin typeface="Calibri" panose="020F0502020204030204" pitchFamily="34" charset="0"/>
              <a:cs typeface="Times New Roman" pitchFamily="18" charset="0"/>
            </a:endParaRPr>
          </a:p>
          <a:p>
            <a:endParaRPr lang="en-US" sz="2400" dirty="0">
              <a:effectLst/>
              <a:latin typeface="Calibri" panose="020F0502020204030204" pitchFamily="34" charset="0"/>
              <a:cs typeface="Times New Roman" pitchFamily="18" charset="0"/>
            </a:endParaRPr>
          </a:p>
          <a:p>
            <a:endParaRPr lang="en-US" sz="2400" dirty="0">
              <a:effectLst/>
              <a:latin typeface="Arial" panose="02080604020202020204" pitchFamily="34" charset="0"/>
              <a:ea typeface="Times New Roman" pitchFamily="18" charset="0"/>
              <a:cs typeface="Times New Roman" pitchFamily="18" charset="0"/>
            </a:endParaRPr>
          </a:p>
          <a:p>
            <a:endParaRPr lang="en-US" sz="1800" dirty="0">
              <a:effectLst/>
              <a:latin typeface="Calibri" panose="020F0502020204030204" pitchFamily="34" charset="0"/>
              <a:ea typeface="Calibri" panose="020F0502020204030204" pitchFamily="34" charset="0"/>
              <a:cs typeface="Arial" panose="02080604020202020204" pitchFamily="34" charset="0"/>
            </a:endParaRPr>
          </a:p>
        </p:txBody>
      </p:sp>
      <p:pic>
        <p:nvPicPr>
          <p:cNvPr id="4100" name="Picture 4" descr="Elasticco, kibana, logo Icon in Vecto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8073" y="4900049"/>
            <a:ext cx="3375825" cy="1687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2_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7021</TotalTime>
  <Words>4122</Words>
  <Application>Microsoft Office PowerPoint</Application>
  <PresentationFormat>Widescreen</PresentationFormat>
  <Paragraphs>594</Paragraphs>
  <Slides>70</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Century Gothic</vt:lpstr>
      <vt:lpstr>Times New Roman</vt:lpstr>
      <vt:lpstr>Wingdings</vt:lpstr>
      <vt:lpstr>2_Default Design</vt:lpstr>
      <vt:lpstr>Elastic Search Investigation</vt:lpstr>
      <vt:lpstr>Agenda</vt:lpstr>
      <vt:lpstr>What is our goal?</vt:lpstr>
      <vt:lpstr>Steps taken to reach the goal</vt:lpstr>
      <vt:lpstr>What is Elastic Search?</vt:lpstr>
      <vt:lpstr>Why Elastic Search? </vt:lpstr>
      <vt:lpstr>How Elastic Search Works</vt:lpstr>
      <vt:lpstr>Use cases of Elastic Search</vt:lpstr>
      <vt:lpstr>What is Kibana?</vt:lpstr>
      <vt:lpstr>Elastic Search with Kibana</vt:lpstr>
      <vt:lpstr>Elastic Search with Kibana</vt:lpstr>
      <vt:lpstr>Elastic Search with Kibana</vt:lpstr>
      <vt:lpstr>Elastic Search with Kibana</vt:lpstr>
      <vt:lpstr>Elastic Search with Kibana</vt:lpstr>
      <vt:lpstr>Elastic Search with Kibana</vt:lpstr>
      <vt:lpstr>Elastic Search with Kibana</vt:lpstr>
      <vt:lpstr>Elastic Search with Kibana</vt:lpstr>
      <vt:lpstr>Elastic Search with Kibana</vt:lpstr>
      <vt:lpstr>Elastic Search with Kibana</vt:lpstr>
      <vt:lpstr>Elastic Search with Kibana</vt:lpstr>
      <vt:lpstr>What is Kafka?</vt:lpstr>
      <vt:lpstr>Text Regex Pattern</vt:lpstr>
      <vt:lpstr>Text Regex Pattern</vt:lpstr>
      <vt:lpstr>Test Regex Pattern</vt:lpstr>
      <vt:lpstr>Elastic Search vs SQL</vt:lpstr>
      <vt:lpstr>Importing Data into Elastic Search</vt:lpstr>
      <vt:lpstr>Elastic Search vs SQL</vt:lpstr>
      <vt:lpstr>Elastic Search vs SQL</vt:lpstr>
      <vt:lpstr>Elastic Search vs SQL</vt:lpstr>
      <vt:lpstr>Elastic Search vs SQL</vt:lpstr>
      <vt:lpstr>Elastic Search vs SQL</vt:lpstr>
      <vt:lpstr>Elastic Search vs SQL</vt:lpstr>
      <vt:lpstr>Elastic Search vs SQL</vt:lpstr>
      <vt:lpstr>Elastic Search vs SQL</vt:lpstr>
      <vt:lpstr>Elastic Search with Kafka and Spring</vt:lpstr>
      <vt:lpstr>Elastic Search with Kafka and Spring</vt:lpstr>
      <vt:lpstr>Elastic Search with Kafka and Spring</vt:lpstr>
      <vt:lpstr>Elastic Search with Kafka and Spring </vt:lpstr>
      <vt:lpstr>Microservice Capabilities</vt:lpstr>
      <vt:lpstr>Microservice Capabilities</vt:lpstr>
      <vt:lpstr>Microservice Capabilities</vt:lpstr>
      <vt:lpstr>Sequential and Concurrent Performance </vt:lpstr>
      <vt:lpstr>Sequential and Concurrent Performance</vt:lpstr>
      <vt:lpstr>Sequential and Concurrent Performance</vt:lpstr>
      <vt:lpstr>Sequential and Concurrent Performance</vt:lpstr>
      <vt:lpstr>Sequential and Concurrent Performance</vt:lpstr>
      <vt:lpstr>Sequential and Concurrent Performance</vt:lpstr>
      <vt:lpstr>Scalability Performance</vt:lpstr>
      <vt:lpstr>Pricing</vt:lpstr>
      <vt:lpstr>Pricing</vt:lpstr>
      <vt:lpstr>DB recommended type(NoSQL)</vt:lpstr>
      <vt:lpstr>Multi-threaded performance</vt:lpstr>
      <vt:lpstr>Multi-threaded performance</vt:lpstr>
      <vt:lpstr>Multi-threaded performance</vt:lpstr>
      <vt:lpstr>Multi-threaded performance</vt:lpstr>
      <vt:lpstr>Updating Data Based On Business Key</vt:lpstr>
      <vt:lpstr>Transnationality Of Log Messages</vt:lpstr>
      <vt:lpstr>Transnationality Of Log Messages</vt:lpstr>
      <vt:lpstr>Transnationality Of Log Messages</vt:lpstr>
      <vt:lpstr>Transnationality Of Log Messages</vt:lpstr>
      <vt:lpstr>Fault Tolerance</vt:lpstr>
      <vt:lpstr>Fault Tolerance</vt:lpstr>
      <vt:lpstr>Fault Tolerance</vt:lpstr>
      <vt:lpstr>Fault Tolerance</vt:lpstr>
      <vt:lpstr>Fault Tolerance</vt:lpstr>
      <vt:lpstr>Fault Tolerance</vt:lpstr>
      <vt:lpstr>Fault Tolerance</vt:lpstr>
      <vt:lpstr>Deployment Model</vt:lpstr>
      <vt:lpstr>Logstash VS Kafka</vt:lpstr>
      <vt:lpstr>IBM Event Streams in a Nutshell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Elastic Search Investigation</dc:title>
  <dc:creator>Haidy Ahmed Mostafa Elnahass 1701631</dc:creator>
  <cp:lastModifiedBy>Haidy Ahmed Mostafa Elnahass 1701631</cp:lastModifiedBy>
  <cp:revision>29</cp:revision>
  <dcterms:created xsi:type="dcterms:W3CDTF">2022-12-06T12:38:09Z</dcterms:created>
  <dcterms:modified xsi:type="dcterms:W3CDTF">2023-01-03T11:45:51Z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0x0101001C680F007864F6428286957E2871DF7D</vt:lpwstr>
  </property>
  <property fmtid="{D5CDD505-2E9C-101B-9397-08002B2CF9AE}" pid="3" name="ICV">
    <vt:lpwstr/>
  </property>
  <property fmtid="{D5CDD505-2E9C-101B-9397-08002B2CF9AE}" pid="4" name="KSOProductBuildVer">
    <vt:lpwstr>1033-11.1.0.11664</vt:lpwstr>
  </property>
</Properties>
</file>